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70" r:id="rId4"/>
    <p:sldId id="259" r:id="rId5"/>
    <p:sldId id="261" r:id="rId6"/>
    <p:sldId id="265" r:id="rId7"/>
    <p:sldId id="262" r:id="rId8"/>
    <p:sldId id="264" r:id="rId9"/>
    <p:sldId id="266" r:id="rId10"/>
    <p:sldId id="269" r:id="rId11"/>
    <p:sldId id="256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C35A1B-A11D-4475-B2CA-286CBDD53607}" v="4" dt="2023-09-17T17:17:24.1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D54B3-BFA3-4D28-874B-114E94E569DF}" type="datetimeFigureOut">
              <a:rPr lang="de-DE" smtClean="0"/>
              <a:t>10.01.2024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2C8FA-E75E-4584-B051-B4DC8D41FA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7283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>
            <a:extLst>
              <a:ext uri="{FF2B5EF4-FFF2-40B4-BE49-F238E27FC236}">
                <a16:creationId xmlns:a16="http://schemas.microsoft.com/office/drawing/2014/main" id="{90D58BCF-49FD-E73F-C9F4-1DD7FBF5A4B4}"/>
              </a:ext>
            </a:extLst>
          </p:cNvPr>
          <p:cNvSpPr/>
          <p:nvPr userDrawn="1"/>
        </p:nvSpPr>
        <p:spPr>
          <a:xfrm>
            <a:off x="-1" y="1122362"/>
            <a:ext cx="2773681" cy="338699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Parallelogramm 7">
            <a:extLst>
              <a:ext uri="{FF2B5EF4-FFF2-40B4-BE49-F238E27FC236}">
                <a16:creationId xmlns:a16="http://schemas.microsoft.com/office/drawing/2014/main" id="{58A162ED-DF3F-AB4A-5368-A9EAB0DCEF27}"/>
              </a:ext>
            </a:extLst>
          </p:cNvPr>
          <p:cNvSpPr/>
          <p:nvPr userDrawn="1"/>
        </p:nvSpPr>
        <p:spPr>
          <a:xfrm>
            <a:off x="670560" y="1122363"/>
            <a:ext cx="12413142" cy="3387000"/>
          </a:xfrm>
          <a:prstGeom prst="parallelogram">
            <a:avLst/>
          </a:prstGeom>
          <a:solidFill>
            <a:schemeClr val="accent1"/>
          </a:soli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E517F2C-442E-6C50-7D07-6F4009E45A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8EC2CCD-0C0A-6DC4-2B65-A0CC5587D6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DB36D65-EE90-7BC4-CDAD-BD814C4ABE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06004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7349F60-21AE-4B52-B235-0A99A518C316}" type="datetime1">
              <a:rPr lang="de-DE" smtClean="0"/>
              <a:t>10.01.2024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530B4C-EE42-23B8-D337-4600DA253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054" y="6356350"/>
            <a:ext cx="481989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Anwältin für Gleichbehandlungsfragen für Menschen mit Behinderungen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2E03B2-898B-F0EA-9337-B755895F8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CD64A34-C52E-4A0F-B892-0BD11828B5F5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0" name="Grafik 9" descr="Ein Bild, das Entwurf, Zeichnung, Kunst, Darstellung enthält.&#10;&#10;Automatisch generierte Beschreibung">
            <a:extLst>
              <a:ext uri="{FF2B5EF4-FFF2-40B4-BE49-F238E27FC236}">
                <a16:creationId xmlns:a16="http://schemas.microsoft.com/office/drawing/2014/main" id="{C6AC1CD1-78B9-0119-115D-D796AF7BC1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935" b="93769" l="9938" r="90373">
                        <a14:foregroundMark x1="56677" y1="39911" x2="43944" y2="40059"/>
                        <a14:foregroundMark x1="43944" y1="40059" x2="43944" y2="40059"/>
                        <a14:foregroundMark x1="56211" y1="46736" x2="43944" y2="46291"/>
                        <a14:foregroundMark x1="55745" y1="53116" x2="42857" y2="52819"/>
                        <a14:foregroundMark x1="45963" y1="15134" x2="46429" y2="15282"/>
                        <a14:foregroundMark x1="42857" y1="13947" x2="44720" y2="14540"/>
                        <a14:foregroundMark x1="46739" y1="10831" x2="54193" y2="11128"/>
                        <a14:foregroundMark x1="52484" y1="10237" x2="53261" y2="7567"/>
                        <a14:foregroundMark x1="46894" y1="7122" x2="47050" y2="9941"/>
                        <a14:foregroundMark x1="46118" y1="6528" x2="47360" y2="6528"/>
                        <a14:foregroundMark x1="52640" y1="6677" x2="53416" y2="6677"/>
                        <a14:foregroundMark x1="46894" y1="19881" x2="49534" y2="19436"/>
                        <a14:foregroundMark x1="43789" y1="20475" x2="43789" y2="20475"/>
                        <a14:foregroundMark x1="40839" y1="18694" x2="40839" y2="18694"/>
                        <a14:foregroundMark x1="39752" y1="18546" x2="39752" y2="18546"/>
                        <a14:foregroundMark x1="37888" y1="17656" x2="37888" y2="17656"/>
                        <a14:foregroundMark x1="36957" y1="16766" x2="36957" y2="16766"/>
                        <a14:foregroundMark x1="50155" y1="6083" x2="50155" y2="6083"/>
                        <a14:foregroundMark x1="52950" y1="6380" x2="52950" y2="6380"/>
                        <a14:foregroundMark x1="37733" y1="15727" x2="37733" y2="15727"/>
                        <a14:foregroundMark x1="43012" y1="18546" x2="43012" y2="18546"/>
                        <a14:foregroundMark x1="44410" y1="18249" x2="44410" y2="18249"/>
                        <a14:foregroundMark x1="45963" y1="18249" x2="45963" y2="18249"/>
                        <a14:foregroundMark x1="77329" y1="55341" x2="85248" y2="55786"/>
                        <a14:foregroundMark x1="90373" y1="61424" x2="90373" y2="61424"/>
                        <a14:foregroundMark x1="78882" y1="80415" x2="78882" y2="80415"/>
                        <a14:foregroundMark x1="78882" y1="75816" x2="78882" y2="75816"/>
                        <a14:foregroundMark x1="78571" y1="72404" x2="78571" y2="72404"/>
                        <a14:foregroundMark x1="64130" y1="66469" x2="74689" y2="72849"/>
                        <a14:foregroundMark x1="50466" y1="90356" x2="50466" y2="90356"/>
                        <a14:foregroundMark x1="49534" y1="93769" x2="49534" y2="93769"/>
                        <a14:foregroundMark x1="58851" y1="91246" x2="58851" y2="91246"/>
                        <a14:foregroundMark x1="58385" y1="91543" x2="58385" y2="91543"/>
                        <a14:foregroundMark x1="35870" y1="56083" x2="36025" y2="56083"/>
                        <a14:foregroundMark x1="36335" y1="56083" x2="36646" y2="56083"/>
                        <a14:foregroundMark x1="36335" y1="56083" x2="37267" y2="56083"/>
                        <a14:foregroundMark x1="45497" y1="55341" x2="45497" y2="56528"/>
                        <a14:foregroundMark x1="26242" y1="44362" x2="26242" y2="44362"/>
                        <a14:foregroundMark x1="59783" y1="47033" x2="59783" y2="47033"/>
                        <a14:foregroundMark x1="59317" y1="50000" x2="59317" y2="50000"/>
                        <a14:foregroundMark x1="59317" y1="51929" x2="59317" y2="51929"/>
                        <a14:foregroundMark x1="68012" y1="56825" x2="68012" y2="56825"/>
                        <a14:foregroundMark x1="68323" y1="58902" x2="68323" y2="58902"/>
                        <a14:foregroundMark x1="68478" y1="59792" x2="68478" y2="59792"/>
                        <a14:foregroundMark x1="40217" y1="51484" x2="40217" y2="51484"/>
                        <a14:foregroundMark x1="40062" y1="53412" x2="40062" y2="53412"/>
                        <a14:foregroundMark x1="25155" y1="72849" x2="34317" y2="68843"/>
                        <a14:foregroundMark x1="35093" y1="67507" x2="35093" y2="67507"/>
                        <a14:foregroundMark x1="21584" y1="71958" x2="23447" y2="74036"/>
                        <a14:foregroundMark x1="76553" y1="73294" x2="77019" y2="73442"/>
                        <a14:foregroundMark x1="79969" y1="63353" x2="79969" y2="64243"/>
                        <a14:foregroundMark x1="27019" y1="75964" x2="27019" y2="75964"/>
                        <a14:foregroundMark x1="26398" y1="77003" x2="26398" y2="77003"/>
                        <a14:foregroundMark x1="27950" y1="79080" x2="27950" y2="79080"/>
                        <a14:foregroundMark x1="27019" y1="80119" x2="27019" y2="80119"/>
                        <a14:foregroundMark x1="27174" y1="82938" x2="27174" y2="82938"/>
                        <a14:foregroundMark x1="24689" y1="83680" x2="24689" y2="83680"/>
                        <a14:foregroundMark x1="27174" y1="84421" x2="27174" y2="84421"/>
                        <a14:foregroundMark x1="26863" y1="85312" x2="26863" y2="85312"/>
                        <a14:foregroundMark x1="25776" y1="86202" x2="25932" y2="86202"/>
                        <a14:foregroundMark x1="27795" y1="86350" x2="27795" y2="86350"/>
                        <a14:foregroundMark x1="28261" y1="85312" x2="28261" y2="85312"/>
                        <a14:foregroundMark x1="30280" y1="86647" x2="30280" y2="86647"/>
                        <a14:foregroundMark x1="29969" y1="87834" x2="29969" y2="87834"/>
                        <a14:foregroundMark x1="26708" y1="86944" x2="26708" y2="86944"/>
                        <a14:foregroundMark x1="27174" y1="86944" x2="27174" y2="86944"/>
                        <a14:foregroundMark x1="30745" y1="89169" x2="30745" y2="89169"/>
                        <a14:foregroundMark x1="31522" y1="90208" x2="31522" y2="90208"/>
                        <a14:foregroundMark x1="32919" y1="90356" x2="32919" y2="90356"/>
                        <a14:foregroundMark x1="33385" y1="89763" x2="33385" y2="89763"/>
                        <a14:foregroundMark x1="34006" y1="89021" x2="34006" y2="89021"/>
                        <a14:foregroundMark x1="33075" y1="87537" x2="33230" y2="87685"/>
                        <a14:foregroundMark x1="32298" y1="87389" x2="32298" y2="87389"/>
                        <a14:foregroundMark x1="32919" y1="87537" x2="32919" y2="87537"/>
                        <a14:foregroundMark x1="32764" y1="87537" x2="33075" y2="87834"/>
                        <a14:foregroundMark x1="34006" y1="90950" x2="34006" y2="91395"/>
                        <a14:foregroundMark x1="35870" y1="90504" x2="36180" y2="90801"/>
                        <a14:foregroundMark x1="33385" y1="93027" x2="33696" y2="93175"/>
                        <a14:foregroundMark x1="82143" y1="76113" x2="82143" y2="76113"/>
                        <a14:foregroundMark x1="72516" y1="76409" x2="72516" y2="76261"/>
                        <a14:foregroundMark x1="73447" y1="76855" x2="73447" y2="77003"/>
                        <a14:foregroundMark x1="72205" y1="78783" x2="72205" y2="79080"/>
                        <a14:foregroundMark x1="73292" y1="80712" x2="73447" y2="81009"/>
                        <a14:foregroundMark x1="73137" y1="80415" x2="73292" y2="80712"/>
                        <a14:foregroundMark x1="73292" y1="83383" x2="73447" y2="83531"/>
                        <a14:foregroundMark x1="74379" y1="84125" x2="74379" y2="84125"/>
                        <a14:foregroundMark x1="74068" y1="85757" x2="74068" y2="85757"/>
                        <a14:foregroundMark x1="72516" y1="86350" x2="72516" y2="86350"/>
                        <a14:foregroundMark x1="71894" y1="85460" x2="71894" y2="85460"/>
                        <a14:foregroundMark x1="71273" y1="86202" x2="71273" y2="86202"/>
                        <a14:foregroundMark x1="68789" y1="88131" x2="68789" y2="88131"/>
                        <a14:foregroundMark x1="68323" y1="88872" x2="68323" y2="88872"/>
                        <a14:foregroundMark x1="68634" y1="90208" x2="68634" y2="90208"/>
                        <a14:foregroundMark x1="66925" y1="90950" x2="66925" y2="90950"/>
                        <a14:foregroundMark x1="65839" y1="90801" x2="65839" y2="90801"/>
                        <a14:foregroundMark x1="19720" y1="64095" x2="19720" y2="64095"/>
                        <a14:foregroundMark x1="71273" y1="76855" x2="71429" y2="76558"/>
                        <a14:foregroundMark x1="65217" y1="89318" x2="65528" y2="89318"/>
                        <a14:backgroundMark x1="37267" y1="21662" x2="37267" y2="21662"/>
                        <a14:backgroundMark x1="50000" y1="22700" x2="50000" y2="22700"/>
                        <a14:backgroundMark x1="44255" y1="16469" x2="44255" y2="16469"/>
                        <a14:backgroundMark x1="44565" y1="18991" x2="44565" y2="18991"/>
                        <a14:backgroundMark x1="45963" y1="18843" x2="45963" y2="18843"/>
                        <a14:backgroundMark x1="43478" y1="19436" x2="43478" y2="19436"/>
                        <a14:backgroundMark x1="25155" y1="50297" x2="25155" y2="50297"/>
                        <a14:backgroundMark x1="25466" y1="49258" x2="25466" y2="49258"/>
                        <a14:backgroundMark x1="25932" y1="47181" x2="25932" y2="47181"/>
                        <a14:backgroundMark x1="26708" y1="45401" x2="26708" y2="45401"/>
                        <a14:backgroundMark x1="26708" y1="44659" x2="26708" y2="44659"/>
                        <a14:backgroundMark x1="55280" y1="66024" x2="55280" y2="66024"/>
                        <a14:backgroundMark x1="78106" y1="59941" x2="78106" y2="59941"/>
                        <a14:backgroundMark x1="71118" y1="68546" x2="71118" y2="68546"/>
                        <a14:backgroundMark x1="50155" y1="90950" x2="50155" y2="90950"/>
                        <a14:backgroundMark x1="59161" y1="87092" x2="59161" y2="87092"/>
                        <a14:backgroundMark x1="39596" y1="55786" x2="39596" y2="55786"/>
                        <a14:backgroundMark x1="58540" y1="49852" x2="58540" y2="49852"/>
                        <a14:backgroundMark x1="39130" y1="48368" x2="39130" y2="48368"/>
                        <a14:backgroundMark x1="39286" y1="51780" x2="39286" y2="51780"/>
                        <a14:backgroundMark x1="59783" y1="43323" x2="59783" y2="43323"/>
                        <a14:backgroundMark x1="61025" y1="46291" x2="61025" y2="46291"/>
                        <a14:backgroundMark x1="67547" y1="58902" x2="67547" y2="58902"/>
                        <a14:backgroundMark x1="68789" y1="54154" x2="68789" y2="54154"/>
                        <a14:backgroundMark x1="29193" y1="67804" x2="29193" y2="67804"/>
                        <a14:backgroundMark x1="31366" y1="83976" x2="31366" y2="83976"/>
                        <a14:backgroundMark x1="32609" y1="72849" x2="32609" y2="72849"/>
                        <a14:backgroundMark x1="28882" y1="86350" x2="29037" y2="86350"/>
                        <a14:backgroundMark x1="27174" y1="77448" x2="27174" y2="77448"/>
                        <a14:backgroundMark x1="27950" y1="81157" x2="27950" y2="81157"/>
                        <a14:backgroundMark x1="25311" y1="85015" x2="25311" y2="85015"/>
                        <a14:backgroundMark x1="26242" y1="86944" x2="26242" y2="86944"/>
                        <a14:backgroundMark x1="28727" y1="86350" x2="28727" y2="86350"/>
                        <a14:backgroundMark x1="29037" y1="86202" x2="29037" y2="86202"/>
                        <a14:backgroundMark x1="29037" y1="86202" x2="29037" y2="86202"/>
                        <a14:backgroundMark x1="32143" y1="89318" x2="32143" y2="89318"/>
                        <a14:backgroundMark x1="18168" y1="60089" x2="18168" y2="60089"/>
                        <a14:backgroundMark x1="21273" y1="61128" x2="21273" y2="61128"/>
                        <a14:backgroundMark x1="20963" y1="65579" x2="20963" y2="65579"/>
                        <a14:backgroundMark x1="48447" y1="6973" x2="48447" y2="6973"/>
                        <a14:backgroundMark x1="51708" y1="7270" x2="51708" y2="7270"/>
                        <a14:backgroundMark x1="66615" y1="89763" x2="66615" y2="89763"/>
                        <a14:backgroundMark x1="70497" y1="87537" x2="70497" y2="87537"/>
                        <a14:backgroundMark x1="73292" y1="85015" x2="73292" y2="85015"/>
                        <a14:backgroundMark x1="72205" y1="80712" x2="72205" y2="80712"/>
                        <a14:backgroundMark x1="71894" y1="77448" x2="71894" y2="77448"/>
                        <a14:backgroundMark x1="28571" y1="86944" x2="28571" y2="869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659" y="1239777"/>
            <a:ext cx="4907705" cy="513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4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0E05B2-B438-82EE-C11A-B004748F5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115CEEE-4228-DE6B-E4E5-AD6A0FBF4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07365C-8571-266F-BE56-1125C107B9E6}"/>
              </a:ext>
            </a:extLst>
          </p:cNvPr>
          <p:cNvSpPr/>
          <p:nvPr userDrawn="1"/>
        </p:nvSpPr>
        <p:spPr>
          <a:xfrm>
            <a:off x="0" y="6221413"/>
            <a:ext cx="12192000" cy="64546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rapezoid 7">
            <a:extLst>
              <a:ext uri="{FF2B5EF4-FFF2-40B4-BE49-F238E27FC236}">
                <a16:creationId xmlns:a16="http://schemas.microsoft.com/office/drawing/2014/main" id="{F9E250BC-FCBD-57C7-E739-808BEE0C17C7}"/>
              </a:ext>
            </a:extLst>
          </p:cNvPr>
          <p:cNvSpPr/>
          <p:nvPr userDrawn="1"/>
        </p:nvSpPr>
        <p:spPr>
          <a:xfrm>
            <a:off x="10697592" y="6230291"/>
            <a:ext cx="1660125" cy="636586"/>
          </a:xfrm>
          <a:prstGeom prst="trapezoid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4C9F7C-C714-F991-3365-1758C9124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B0121-F467-4851-9138-088EAF65911D}" type="datetime1">
              <a:rPr lang="de-DE" smtClean="0"/>
              <a:t>10.01.2024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0EAA45-54F5-8AC3-B716-6B3FC1039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Anwältin für Gleichbehandlungsfragen für Menschen mit Behinderungen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2D1ED2-6508-FECC-72B3-51492E927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4A34-C52E-4A0F-B892-0BD11828B5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6213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34C182-ACC4-DD3C-9809-45EAE1DE7E8B}"/>
              </a:ext>
            </a:extLst>
          </p:cNvPr>
          <p:cNvSpPr/>
          <p:nvPr userDrawn="1"/>
        </p:nvSpPr>
        <p:spPr>
          <a:xfrm>
            <a:off x="0" y="6221413"/>
            <a:ext cx="12192000" cy="64546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rapezoid 7">
            <a:extLst>
              <a:ext uri="{FF2B5EF4-FFF2-40B4-BE49-F238E27FC236}">
                <a16:creationId xmlns:a16="http://schemas.microsoft.com/office/drawing/2014/main" id="{8876DC8D-113C-3047-E4F1-F0E2A3A5635D}"/>
              </a:ext>
            </a:extLst>
          </p:cNvPr>
          <p:cNvSpPr/>
          <p:nvPr userDrawn="1"/>
        </p:nvSpPr>
        <p:spPr>
          <a:xfrm>
            <a:off x="10697592" y="6230291"/>
            <a:ext cx="1660125" cy="636586"/>
          </a:xfrm>
          <a:prstGeom prst="trapezoid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9CAEDAC-A4A1-3EEA-E120-4A6754B3B7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5086246-C40E-7FFF-8864-1D2F0EA6A0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788AEC0-85ED-9DE0-8772-294EFE6B8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61FF-A273-475D-BFD6-8EEBA5F0D829}" type="datetime1">
              <a:rPr lang="de-DE" smtClean="0"/>
              <a:t>10.01.2024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005624-1380-FBA9-B9F3-DEDD9231F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Anwältin für Gleichbehandlungsfragen für Menschen mit Behinderungen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FC86CC-88B5-5EE8-8300-7DC96F540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4A34-C52E-4A0F-B892-0BD11828B5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7534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48483D0-AEED-4F8B-3334-4D5DF78D310D}"/>
              </a:ext>
            </a:extLst>
          </p:cNvPr>
          <p:cNvSpPr/>
          <p:nvPr userDrawn="1"/>
        </p:nvSpPr>
        <p:spPr>
          <a:xfrm>
            <a:off x="0" y="6221413"/>
            <a:ext cx="12192000" cy="64546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1200D1C-0860-57EE-290B-79DF25C02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D3811B-112A-81A9-B827-F96E85297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9132"/>
            <a:ext cx="10515600" cy="4351338"/>
          </a:xfrm>
        </p:spPr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06357C-5E40-0A94-FC0F-F6CACC780F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892036" cy="3855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5EFEA2C-5C4C-47D3-AC92-082419568EDD}" type="datetime1">
              <a:rPr lang="de-DE" smtClean="0"/>
              <a:t>10.01.2024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0E91A97-9A02-300A-65DC-CBFF4BD07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29796" y="6356350"/>
            <a:ext cx="5132408" cy="385512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e-DE" dirty="0"/>
              <a:t>Anwältin für Gleichbehandlungsfragen für Menschen mit Behinderungen</a:t>
            </a:r>
          </a:p>
        </p:txBody>
      </p:sp>
      <p:sp>
        <p:nvSpPr>
          <p:cNvPr id="10" name="Trapezoid 9">
            <a:extLst>
              <a:ext uri="{FF2B5EF4-FFF2-40B4-BE49-F238E27FC236}">
                <a16:creationId xmlns:a16="http://schemas.microsoft.com/office/drawing/2014/main" id="{2465F471-8866-BBA7-7543-CC8A39D2AC60}"/>
              </a:ext>
            </a:extLst>
          </p:cNvPr>
          <p:cNvSpPr/>
          <p:nvPr userDrawn="1"/>
        </p:nvSpPr>
        <p:spPr>
          <a:xfrm>
            <a:off x="10697592" y="6230291"/>
            <a:ext cx="1660125" cy="636586"/>
          </a:xfrm>
          <a:prstGeom prst="trapezoid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FFD325-05A3-188A-DEDA-F825EB5E0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CD64A34-C52E-4A0F-B892-0BD11828B5F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894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CE96897D-0DAE-CA90-8F9F-5C7C01A6F2F2}"/>
              </a:ext>
            </a:extLst>
          </p:cNvPr>
          <p:cNvSpPr/>
          <p:nvPr userDrawn="1"/>
        </p:nvSpPr>
        <p:spPr>
          <a:xfrm>
            <a:off x="0" y="4589463"/>
            <a:ext cx="12192000" cy="2268536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Gleichschenkliges Dreieck 8">
            <a:extLst>
              <a:ext uri="{FF2B5EF4-FFF2-40B4-BE49-F238E27FC236}">
                <a16:creationId xmlns:a16="http://schemas.microsoft.com/office/drawing/2014/main" id="{4E528352-B3AF-DEDD-A1FB-60E8B4A78C70}"/>
              </a:ext>
            </a:extLst>
          </p:cNvPr>
          <p:cNvSpPr/>
          <p:nvPr userDrawn="1"/>
        </p:nvSpPr>
        <p:spPr>
          <a:xfrm>
            <a:off x="7260827" y="-1190406"/>
            <a:ext cx="9223899" cy="8048406"/>
          </a:xfrm>
          <a:prstGeom prst="triangle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5815C9-5ABD-779C-36B1-6318AC477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7653782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5429539-D797-7B63-8EA9-EA7EA18D1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765378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8" name="Grafik 7" descr="Ein Bild, das Entwurf, Zeichnung, Kunst, Darstellung enthält.&#10;&#10;Automatisch generierte Beschreibung">
            <a:extLst>
              <a:ext uri="{FF2B5EF4-FFF2-40B4-BE49-F238E27FC236}">
                <a16:creationId xmlns:a16="http://schemas.microsoft.com/office/drawing/2014/main" id="{4D8651FA-5018-AA1D-94BE-DDACD361C1E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935" b="93769" l="9938" r="90373">
                        <a14:foregroundMark x1="56677" y1="39911" x2="43944" y2="40059"/>
                        <a14:foregroundMark x1="43944" y1="40059" x2="43944" y2="40059"/>
                        <a14:foregroundMark x1="56211" y1="46736" x2="43944" y2="46291"/>
                        <a14:foregroundMark x1="55745" y1="53116" x2="42857" y2="52819"/>
                        <a14:foregroundMark x1="45963" y1="15134" x2="46429" y2="15282"/>
                        <a14:foregroundMark x1="42857" y1="13947" x2="44720" y2="14540"/>
                        <a14:foregroundMark x1="46739" y1="10831" x2="54193" y2="11128"/>
                        <a14:foregroundMark x1="52484" y1="10237" x2="53261" y2="7567"/>
                        <a14:foregroundMark x1="46894" y1="7122" x2="47050" y2="9941"/>
                        <a14:foregroundMark x1="46118" y1="6528" x2="47360" y2="6528"/>
                        <a14:foregroundMark x1="52640" y1="6677" x2="53416" y2="6677"/>
                        <a14:foregroundMark x1="46894" y1="19881" x2="49534" y2="19436"/>
                        <a14:foregroundMark x1="43789" y1="20475" x2="43789" y2="20475"/>
                        <a14:foregroundMark x1="40839" y1="18694" x2="40839" y2="18694"/>
                        <a14:foregroundMark x1="39752" y1="18546" x2="39752" y2="18546"/>
                        <a14:foregroundMark x1="37888" y1="17656" x2="37888" y2="17656"/>
                        <a14:foregroundMark x1="36957" y1="16766" x2="36957" y2="16766"/>
                        <a14:foregroundMark x1="50155" y1="6083" x2="50155" y2="6083"/>
                        <a14:foregroundMark x1="52950" y1="6380" x2="52950" y2="6380"/>
                        <a14:foregroundMark x1="37733" y1="15727" x2="37733" y2="15727"/>
                        <a14:foregroundMark x1="43012" y1="18546" x2="43012" y2="18546"/>
                        <a14:foregroundMark x1="44410" y1="18249" x2="44410" y2="18249"/>
                        <a14:foregroundMark x1="45963" y1="18249" x2="45963" y2="18249"/>
                        <a14:foregroundMark x1="77329" y1="55341" x2="85248" y2="55786"/>
                        <a14:foregroundMark x1="90373" y1="61424" x2="90373" y2="61424"/>
                        <a14:foregroundMark x1="78882" y1="80415" x2="78882" y2="80415"/>
                        <a14:foregroundMark x1="78882" y1="75816" x2="78882" y2="75816"/>
                        <a14:foregroundMark x1="78571" y1="72404" x2="78571" y2="72404"/>
                        <a14:foregroundMark x1="64130" y1="66469" x2="74689" y2="72849"/>
                        <a14:foregroundMark x1="50466" y1="90356" x2="50466" y2="90356"/>
                        <a14:foregroundMark x1="49534" y1="93769" x2="49534" y2="93769"/>
                        <a14:foregroundMark x1="58851" y1="91246" x2="58851" y2="91246"/>
                        <a14:foregroundMark x1="58385" y1="91543" x2="58385" y2="91543"/>
                        <a14:foregroundMark x1="35870" y1="56083" x2="36025" y2="56083"/>
                        <a14:foregroundMark x1="36335" y1="56083" x2="36646" y2="56083"/>
                        <a14:foregroundMark x1="36335" y1="56083" x2="37267" y2="56083"/>
                        <a14:foregroundMark x1="45497" y1="55341" x2="45497" y2="56528"/>
                        <a14:foregroundMark x1="26242" y1="44362" x2="26242" y2="44362"/>
                        <a14:foregroundMark x1="59783" y1="47033" x2="59783" y2="47033"/>
                        <a14:foregroundMark x1="59317" y1="50000" x2="59317" y2="50000"/>
                        <a14:foregroundMark x1="59317" y1="51929" x2="59317" y2="51929"/>
                        <a14:foregroundMark x1="68012" y1="56825" x2="68012" y2="56825"/>
                        <a14:foregroundMark x1="68323" y1="58902" x2="68323" y2="58902"/>
                        <a14:foregroundMark x1="68478" y1="59792" x2="68478" y2="59792"/>
                        <a14:foregroundMark x1="40217" y1="51484" x2="40217" y2="51484"/>
                        <a14:foregroundMark x1="40062" y1="53412" x2="40062" y2="53412"/>
                        <a14:foregroundMark x1="25155" y1="72849" x2="34317" y2="68843"/>
                        <a14:foregroundMark x1="35093" y1="67507" x2="35093" y2="67507"/>
                        <a14:foregroundMark x1="21584" y1="71958" x2="23447" y2="74036"/>
                        <a14:foregroundMark x1="76553" y1="73294" x2="77019" y2="73442"/>
                        <a14:foregroundMark x1="79969" y1="63353" x2="79969" y2="64243"/>
                        <a14:foregroundMark x1="27019" y1="75964" x2="27019" y2="75964"/>
                        <a14:foregroundMark x1="26398" y1="77003" x2="26398" y2="77003"/>
                        <a14:foregroundMark x1="27950" y1="79080" x2="27950" y2="79080"/>
                        <a14:foregroundMark x1="27019" y1="80119" x2="27019" y2="80119"/>
                        <a14:foregroundMark x1="27174" y1="82938" x2="27174" y2="82938"/>
                        <a14:foregroundMark x1="24689" y1="83680" x2="24689" y2="83680"/>
                        <a14:foregroundMark x1="27174" y1="84421" x2="27174" y2="84421"/>
                        <a14:foregroundMark x1="26863" y1="85312" x2="26863" y2="85312"/>
                        <a14:foregroundMark x1="25776" y1="86202" x2="25932" y2="86202"/>
                        <a14:foregroundMark x1="27795" y1="86350" x2="27795" y2="86350"/>
                        <a14:foregroundMark x1="28261" y1="85312" x2="28261" y2="85312"/>
                        <a14:foregroundMark x1="30280" y1="86647" x2="30280" y2="86647"/>
                        <a14:foregroundMark x1="29969" y1="87834" x2="29969" y2="87834"/>
                        <a14:foregroundMark x1="26708" y1="86944" x2="26708" y2="86944"/>
                        <a14:foregroundMark x1="27174" y1="86944" x2="27174" y2="86944"/>
                        <a14:foregroundMark x1="30745" y1="89169" x2="30745" y2="89169"/>
                        <a14:foregroundMark x1="31522" y1="90208" x2="31522" y2="90208"/>
                        <a14:foregroundMark x1="32919" y1="90356" x2="32919" y2="90356"/>
                        <a14:foregroundMark x1="33385" y1="89763" x2="33385" y2="89763"/>
                        <a14:foregroundMark x1="34006" y1="89021" x2="34006" y2="89021"/>
                        <a14:foregroundMark x1="33075" y1="87537" x2="33230" y2="87685"/>
                        <a14:foregroundMark x1="32298" y1="87389" x2="32298" y2="87389"/>
                        <a14:foregroundMark x1="32919" y1="87537" x2="32919" y2="87537"/>
                        <a14:foregroundMark x1="32764" y1="87537" x2="33075" y2="87834"/>
                        <a14:foregroundMark x1="34006" y1="90950" x2="34006" y2="91395"/>
                        <a14:foregroundMark x1="35870" y1="90504" x2="36180" y2="90801"/>
                        <a14:foregroundMark x1="33385" y1="93027" x2="33696" y2="93175"/>
                        <a14:foregroundMark x1="82143" y1="76113" x2="82143" y2="76113"/>
                        <a14:foregroundMark x1="72516" y1="76409" x2="72516" y2="76261"/>
                        <a14:foregroundMark x1="73447" y1="76855" x2="73447" y2="77003"/>
                        <a14:foregroundMark x1="72205" y1="78783" x2="72205" y2="79080"/>
                        <a14:foregroundMark x1="73292" y1="80712" x2="73447" y2="81009"/>
                        <a14:foregroundMark x1="73137" y1="80415" x2="73292" y2="80712"/>
                        <a14:foregroundMark x1="73292" y1="83383" x2="73447" y2="83531"/>
                        <a14:foregroundMark x1="74379" y1="84125" x2="74379" y2="84125"/>
                        <a14:foregroundMark x1="74068" y1="85757" x2="74068" y2="85757"/>
                        <a14:foregroundMark x1="72516" y1="86350" x2="72516" y2="86350"/>
                        <a14:foregroundMark x1="71894" y1="85460" x2="71894" y2="85460"/>
                        <a14:foregroundMark x1="71273" y1="86202" x2="71273" y2="86202"/>
                        <a14:foregroundMark x1="68789" y1="88131" x2="68789" y2="88131"/>
                        <a14:foregroundMark x1="68323" y1="88872" x2="68323" y2="88872"/>
                        <a14:foregroundMark x1="68634" y1="90208" x2="68634" y2="90208"/>
                        <a14:foregroundMark x1="66925" y1="90950" x2="66925" y2="90950"/>
                        <a14:foregroundMark x1="65839" y1="90801" x2="65839" y2="90801"/>
                        <a14:foregroundMark x1="19720" y1="64095" x2="19720" y2="64095"/>
                        <a14:foregroundMark x1="71273" y1="76855" x2="71429" y2="76558"/>
                        <a14:foregroundMark x1="65217" y1="89318" x2="65528" y2="89318"/>
                        <a14:backgroundMark x1="37267" y1="21662" x2="37267" y2="21662"/>
                        <a14:backgroundMark x1="50000" y1="22700" x2="50000" y2="22700"/>
                        <a14:backgroundMark x1="44255" y1="16469" x2="44255" y2="16469"/>
                        <a14:backgroundMark x1="44565" y1="18991" x2="44565" y2="18991"/>
                        <a14:backgroundMark x1="45963" y1="18843" x2="45963" y2="18843"/>
                        <a14:backgroundMark x1="43478" y1="19436" x2="43478" y2="19436"/>
                        <a14:backgroundMark x1="25155" y1="50297" x2="25155" y2="50297"/>
                        <a14:backgroundMark x1="25466" y1="49258" x2="25466" y2="49258"/>
                        <a14:backgroundMark x1="25932" y1="47181" x2="25932" y2="47181"/>
                        <a14:backgroundMark x1="26708" y1="45401" x2="26708" y2="45401"/>
                        <a14:backgroundMark x1="26708" y1="44659" x2="26708" y2="44659"/>
                        <a14:backgroundMark x1="55280" y1="66024" x2="55280" y2="66024"/>
                        <a14:backgroundMark x1="78106" y1="59941" x2="78106" y2="59941"/>
                        <a14:backgroundMark x1="71118" y1="68546" x2="71118" y2="68546"/>
                        <a14:backgroundMark x1="50155" y1="90950" x2="50155" y2="90950"/>
                        <a14:backgroundMark x1="59161" y1="87092" x2="59161" y2="87092"/>
                        <a14:backgroundMark x1="39596" y1="55786" x2="39596" y2="55786"/>
                        <a14:backgroundMark x1="58540" y1="49852" x2="58540" y2="49852"/>
                        <a14:backgroundMark x1="39130" y1="48368" x2="39130" y2="48368"/>
                        <a14:backgroundMark x1="39286" y1="51780" x2="39286" y2="51780"/>
                        <a14:backgroundMark x1="59783" y1="43323" x2="59783" y2="43323"/>
                        <a14:backgroundMark x1="61025" y1="46291" x2="61025" y2="46291"/>
                        <a14:backgroundMark x1="67547" y1="58902" x2="67547" y2="58902"/>
                        <a14:backgroundMark x1="68789" y1="54154" x2="68789" y2="54154"/>
                        <a14:backgroundMark x1="29193" y1="67804" x2="29193" y2="67804"/>
                        <a14:backgroundMark x1="31366" y1="83976" x2="31366" y2="83976"/>
                        <a14:backgroundMark x1="32609" y1="72849" x2="32609" y2="72849"/>
                        <a14:backgroundMark x1="28882" y1="86350" x2="29037" y2="86350"/>
                        <a14:backgroundMark x1="27174" y1="77448" x2="27174" y2="77448"/>
                        <a14:backgroundMark x1="27950" y1="81157" x2="27950" y2="81157"/>
                        <a14:backgroundMark x1="25311" y1="85015" x2="25311" y2="85015"/>
                        <a14:backgroundMark x1="26242" y1="86944" x2="26242" y2="86944"/>
                        <a14:backgroundMark x1="28727" y1="86350" x2="28727" y2="86350"/>
                        <a14:backgroundMark x1="29037" y1="86202" x2="29037" y2="86202"/>
                        <a14:backgroundMark x1="29037" y1="86202" x2="29037" y2="86202"/>
                        <a14:backgroundMark x1="32143" y1="89318" x2="32143" y2="89318"/>
                        <a14:backgroundMark x1="18168" y1="60089" x2="18168" y2="60089"/>
                        <a14:backgroundMark x1="21273" y1="61128" x2="21273" y2="61128"/>
                        <a14:backgroundMark x1="20963" y1="65579" x2="20963" y2="65579"/>
                        <a14:backgroundMark x1="48447" y1="6973" x2="48447" y2="6973"/>
                        <a14:backgroundMark x1="51708" y1="7270" x2="51708" y2="7270"/>
                        <a14:backgroundMark x1="66615" y1="89763" x2="66615" y2="89763"/>
                        <a14:backgroundMark x1="70497" y1="87537" x2="70497" y2="87537"/>
                        <a14:backgroundMark x1="73292" y1="85015" x2="73292" y2="85015"/>
                        <a14:backgroundMark x1="72205" y1="80712" x2="72205" y2="80712"/>
                        <a14:backgroundMark x1="71894" y1="77448" x2="71894" y2="77448"/>
                        <a14:backgroundMark x1="28571" y1="86944" x2="28571" y2="869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659" y="1239777"/>
            <a:ext cx="4907705" cy="513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160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60C9AD-0E33-0BDA-121C-55248EB4C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BDE0334-7491-A017-423C-44AE5A47E0CE}"/>
              </a:ext>
            </a:extLst>
          </p:cNvPr>
          <p:cNvSpPr/>
          <p:nvPr userDrawn="1"/>
        </p:nvSpPr>
        <p:spPr>
          <a:xfrm>
            <a:off x="0" y="6221413"/>
            <a:ext cx="12192000" cy="64546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rapezoid 8">
            <a:extLst>
              <a:ext uri="{FF2B5EF4-FFF2-40B4-BE49-F238E27FC236}">
                <a16:creationId xmlns:a16="http://schemas.microsoft.com/office/drawing/2014/main" id="{86F8AB6B-76B4-5E12-285E-52584804314B}"/>
              </a:ext>
            </a:extLst>
          </p:cNvPr>
          <p:cNvSpPr/>
          <p:nvPr userDrawn="1"/>
        </p:nvSpPr>
        <p:spPr>
          <a:xfrm>
            <a:off x="10697592" y="6230291"/>
            <a:ext cx="1660125" cy="636586"/>
          </a:xfrm>
          <a:prstGeom prst="trapezoid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29A2DC-0B9B-F4D7-EE35-B2419BD10E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73A3291-5E8E-7060-325D-14C89E3A1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483F887-B794-E235-AFD9-968824986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057753" cy="3855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6A365BC-9687-4E82-869B-9662E97C77D8}" type="datetime1">
              <a:rPr lang="de-DE" smtClean="0"/>
              <a:t>10.01.2024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C9FD9C9-7245-BEE5-3403-7E8440054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49715" y="6335963"/>
            <a:ext cx="4692570" cy="3855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Anwältin für Gleichbehandlungsfragen für Menschen mit Behinderungen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B419837-C164-DE89-7E9A-83D82A11D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CD64A34-C52E-4A0F-B892-0BD11828B5F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7766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FB240B-F9FF-7D7A-B101-E65DDED73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E228B86-9E51-F278-7205-8063D494C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F898837-0B0A-9603-DBA4-180AC588A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8415E67-EFCD-CBBD-C24E-4D0D4F13B2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54D380C-7A28-4DDA-4C59-4BDF99E4CF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CBDC17AF-D5CD-54D7-FF6E-81A1EB2DFE84}"/>
              </a:ext>
            </a:extLst>
          </p:cNvPr>
          <p:cNvSpPr/>
          <p:nvPr userDrawn="1"/>
        </p:nvSpPr>
        <p:spPr>
          <a:xfrm>
            <a:off x="0" y="6221413"/>
            <a:ext cx="12192000" cy="64546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rapezoid 10">
            <a:extLst>
              <a:ext uri="{FF2B5EF4-FFF2-40B4-BE49-F238E27FC236}">
                <a16:creationId xmlns:a16="http://schemas.microsoft.com/office/drawing/2014/main" id="{CC82ECB2-F96F-709F-127C-235A111FABF8}"/>
              </a:ext>
            </a:extLst>
          </p:cNvPr>
          <p:cNvSpPr/>
          <p:nvPr userDrawn="1"/>
        </p:nvSpPr>
        <p:spPr>
          <a:xfrm>
            <a:off x="10697592" y="6230291"/>
            <a:ext cx="1660125" cy="636586"/>
          </a:xfrm>
          <a:prstGeom prst="trapezoid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10BA2B0-0E78-3CE8-A49E-D0DF5B4D0D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05775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625967-0045-4FD3-A106-58D2803C19D2}" type="datetime1">
              <a:rPr lang="de-DE" smtClean="0"/>
              <a:pPr/>
              <a:t>10.01.2024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E61221F-1C17-F7D6-F556-9257D9B5D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97629" y="6356350"/>
            <a:ext cx="479674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Anwältin für Gleichbehandlungsfragen für Menschen mit Behinderungen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FC5EF45-4388-7B33-8F89-4FCC78C36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CD64A34-C52E-4A0F-B892-0BD11828B5F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4411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>
            <a:extLst>
              <a:ext uri="{FF2B5EF4-FFF2-40B4-BE49-F238E27FC236}">
                <a16:creationId xmlns:a16="http://schemas.microsoft.com/office/drawing/2014/main" id="{6C71BD6C-2585-779C-1802-D54645B1F993}"/>
              </a:ext>
            </a:extLst>
          </p:cNvPr>
          <p:cNvSpPr/>
          <p:nvPr userDrawn="1"/>
        </p:nvSpPr>
        <p:spPr>
          <a:xfrm>
            <a:off x="0" y="6221413"/>
            <a:ext cx="12192000" cy="64546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9BAAF09B-EEFC-FE85-070A-76CEE90734B9}"/>
              </a:ext>
            </a:extLst>
          </p:cNvPr>
          <p:cNvSpPr/>
          <p:nvPr userDrawn="1"/>
        </p:nvSpPr>
        <p:spPr>
          <a:xfrm>
            <a:off x="10697592" y="6230291"/>
            <a:ext cx="1660125" cy="636586"/>
          </a:xfrm>
          <a:prstGeom prst="trapezoid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171385-0178-9DD2-AF31-AC9BF205F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96993DE-55F4-1FA5-5963-2EA277A9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05775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1FC1245-FE82-42F9-A12A-27D565202FD5}" type="datetime1">
              <a:rPr lang="de-DE" smtClean="0"/>
              <a:pPr/>
              <a:t>10.01.2024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4308F84-6DD0-7CD0-4458-BBEE9F825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054" y="6356350"/>
            <a:ext cx="481989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Anwältin für Gleichbehandlungsfragen für Menschen mit Behinderungen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B1AA691-A1E6-03AC-BF3A-266FC6F95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CD64A34-C52E-4A0F-B892-0BD11828B5F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0535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21A3A346-6D75-CC32-4000-3B89D0347950}"/>
              </a:ext>
            </a:extLst>
          </p:cNvPr>
          <p:cNvSpPr/>
          <p:nvPr userDrawn="1"/>
        </p:nvSpPr>
        <p:spPr>
          <a:xfrm>
            <a:off x="0" y="6221413"/>
            <a:ext cx="12192000" cy="64546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967A12EC-E74E-C232-F243-EA32C53B90E2}"/>
              </a:ext>
            </a:extLst>
          </p:cNvPr>
          <p:cNvSpPr/>
          <p:nvPr userDrawn="1"/>
        </p:nvSpPr>
        <p:spPr>
          <a:xfrm>
            <a:off x="10697592" y="6230291"/>
            <a:ext cx="1660125" cy="636586"/>
          </a:xfrm>
          <a:prstGeom prst="trapezoid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D329803-A4C8-DDFA-EFD4-F1090D5CC9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05775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A996C61-EDE9-413A-842D-5028B2DA5C35}" type="datetime1">
              <a:rPr lang="de-DE" smtClean="0"/>
              <a:pPr/>
              <a:t>10.01.2024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009DF02-2622-3602-D8DB-FF38960D2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0267" y="6356350"/>
            <a:ext cx="4831466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Anwältin für Gleichbehandlungsfragen für Menschen mit Behinderungen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E81343C-6234-F346-05E0-56B6B3E6F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CD64A34-C52E-4A0F-B892-0BD11828B5F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67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8CD8FF-4C32-D5E6-76B5-BB8EEF5C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+mj-lt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3BAD3E-7AC4-F2D4-872E-189CD2A10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+mj-lt"/>
              </a:defRPr>
            </a:lvl1pPr>
            <a:lvl2pPr>
              <a:defRPr sz="2800">
                <a:latin typeface="+mj-lt"/>
              </a:defRPr>
            </a:lvl2pPr>
            <a:lvl3pPr>
              <a:defRPr sz="24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275D354-E504-2180-CB78-2A7689E4D0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EE92FAB9-64A8-D83A-C26B-6B6BDDF97AD0}"/>
              </a:ext>
            </a:extLst>
          </p:cNvPr>
          <p:cNvSpPr/>
          <p:nvPr userDrawn="1"/>
        </p:nvSpPr>
        <p:spPr>
          <a:xfrm>
            <a:off x="0" y="6221413"/>
            <a:ext cx="12192000" cy="64546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Trapezoid 13">
            <a:extLst>
              <a:ext uri="{FF2B5EF4-FFF2-40B4-BE49-F238E27FC236}">
                <a16:creationId xmlns:a16="http://schemas.microsoft.com/office/drawing/2014/main" id="{0DAF3521-854D-6ADF-0A40-06BF36C6B0CB}"/>
              </a:ext>
            </a:extLst>
          </p:cNvPr>
          <p:cNvSpPr/>
          <p:nvPr userDrawn="1"/>
        </p:nvSpPr>
        <p:spPr>
          <a:xfrm>
            <a:off x="10697592" y="6230291"/>
            <a:ext cx="1660125" cy="636586"/>
          </a:xfrm>
          <a:prstGeom prst="trapezoid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+mj-lt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120FF22-6426-970B-5DDC-8650DB7EF7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057753" cy="385512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j-lt"/>
              </a:defRPr>
            </a:lvl1pPr>
          </a:lstStyle>
          <a:p>
            <a:fld id="{068263CF-BFA6-4ECD-9B4E-2806AF48B108}" type="datetime1">
              <a:rPr lang="de-DE" smtClean="0"/>
              <a:pPr/>
              <a:t>10.01.2024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201B6E2-F5F3-7A6B-D1FA-DED7D932D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09204" y="6350171"/>
            <a:ext cx="4773592" cy="385512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e-DE" dirty="0"/>
              <a:t>Anwältin für Gleichbehandlungsfragen für Menschen mit Behinderungen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9FA087-0C82-CB69-A058-D4A8B4110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FCD64A34-C52E-4A0F-B892-0BD11828B5F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2436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27D6DE-F42D-1967-80D3-1FDED5479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E269C8A-AB97-6722-9B1C-40C9D057FD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78F20C9-00CD-EF57-F167-6BB872A4F673}"/>
              </a:ext>
            </a:extLst>
          </p:cNvPr>
          <p:cNvSpPr/>
          <p:nvPr userDrawn="1"/>
        </p:nvSpPr>
        <p:spPr>
          <a:xfrm>
            <a:off x="0" y="6221413"/>
            <a:ext cx="12192000" cy="64546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rapezoid 8">
            <a:extLst>
              <a:ext uri="{FF2B5EF4-FFF2-40B4-BE49-F238E27FC236}">
                <a16:creationId xmlns:a16="http://schemas.microsoft.com/office/drawing/2014/main" id="{4A06D0C0-C142-15A4-E124-8C4BF0E5D44F}"/>
              </a:ext>
            </a:extLst>
          </p:cNvPr>
          <p:cNvSpPr/>
          <p:nvPr userDrawn="1"/>
        </p:nvSpPr>
        <p:spPr>
          <a:xfrm>
            <a:off x="10697592" y="6230291"/>
            <a:ext cx="1660125" cy="636586"/>
          </a:xfrm>
          <a:prstGeom prst="trapezoid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B2EDCC1-867E-C754-6AA7-B2912A3D17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9475563-0E7D-7945-032C-D307B7483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698A1-4EB5-4BCF-BAFA-0F22846D4281}" type="datetime1">
              <a:rPr lang="de-DE" smtClean="0"/>
              <a:t>10.01.2024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1F35AC5-F499-148F-4F31-B7371553A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Anwältin für Gleichbehandlungsfragen für Menschen mit Behinderungen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25DEA0F-2299-F837-68ED-60F6D2071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4A34-C52E-4A0F-B892-0BD11828B5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7270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37E677B-0FE6-EBFF-80A8-3D083C8EF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C8AC5E-13D9-D4DA-0494-006E3040F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EC3915-FADD-231D-2C39-E9541C4701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9443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C0F1A00F-3FC4-4617-ADF6-D59AEF0AF974}" type="datetime1">
              <a:rPr lang="de-DE" smtClean="0"/>
              <a:pPr/>
              <a:t>10.01.2024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2CF671-7BED-AE5F-C1EC-BD7EDE16A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86054" y="6356350"/>
            <a:ext cx="48198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e-DE" dirty="0"/>
              <a:t>Anwältin für Gleichbehandlungsfragen für Menschen mit Behinderungen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94C1F3-B728-49A7-D142-4D6E6DC8C0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48708" y="6356350"/>
            <a:ext cx="705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FCD64A34-C52E-4A0F-B892-0BD11828B5F5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Grafik 6" descr="Ein Bild, das Entwurf, Zeichnung, Kunst, Darstellung enthält.&#10;&#10;Automatisch generierte Beschreibung">
            <a:extLst>
              <a:ext uri="{FF2B5EF4-FFF2-40B4-BE49-F238E27FC236}">
                <a16:creationId xmlns:a16="http://schemas.microsoft.com/office/drawing/2014/main" id="{207C43A4-E37C-2180-E599-E1713CB83F0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5935" b="93769" l="9938" r="90373">
                        <a14:foregroundMark x1="56677" y1="39911" x2="43944" y2="40059"/>
                        <a14:foregroundMark x1="43944" y1="40059" x2="43944" y2="40059"/>
                        <a14:foregroundMark x1="56211" y1="46736" x2="43944" y2="46291"/>
                        <a14:foregroundMark x1="55745" y1="53116" x2="42857" y2="52819"/>
                        <a14:foregroundMark x1="45963" y1="15134" x2="46429" y2="15282"/>
                        <a14:foregroundMark x1="42857" y1="13947" x2="44720" y2="14540"/>
                        <a14:foregroundMark x1="46739" y1="10831" x2="54193" y2="11128"/>
                        <a14:foregroundMark x1="52484" y1="10237" x2="53261" y2="7567"/>
                        <a14:foregroundMark x1="46894" y1="7122" x2="47050" y2="9941"/>
                        <a14:foregroundMark x1="46118" y1="6528" x2="47360" y2="6528"/>
                        <a14:foregroundMark x1="52640" y1="6677" x2="53416" y2="6677"/>
                        <a14:foregroundMark x1="46894" y1="19881" x2="49534" y2="19436"/>
                        <a14:foregroundMark x1="43789" y1="20475" x2="43789" y2="20475"/>
                        <a14:foregroundMark x1="40839" y1="18694" x2="40839" y2="18694"/>
                        <a14:foregroundMark x1="39752" y1="18546" x2="39752" y2="18546"/>
                        <a14:foregroundMark x1="37888" y1="17656" x2="37888" y2="17656"/>
                        <a14:foregroundMark x1="36957" y1="16766" x2="36957" y2="16766"/>
                        <a14:foregroundMark x1="50155" y1="6083" x2="50155" y2="6083"/>
                        <a14:foregroundMark x1="52950" y1="6380" x2="52950" y2="6380"/>
                        <a14:foregroundMark x1="37733" y1="15727" x2="37733" y2="15727"/>
                        <a14:foregroundMark x1="43012" y1="18546" x2="43012" y2="18546"/>
                        <a14:foregroundMark x1="44410" y1="18249" x2="44410" y2="18249"/>
                        <a14:foregroundMark x1="45963" y1="18249" x2="45963" y2="18249"/>
                        <a14:foregroundMark x1="77329" y1="55341" x2="85248" y2="55786"/>
                        <a14:foregroundMark x1="90373" y1="61424" x2="90373" y2="61424"/>
                        <a14:foregroundMark x1="78882" y1="80415" x2="78882" y2="80415"/>
                        <a14:foregroundMark x1="78882" y1="75816" x2="78882" y2="75816"/>
                        <a14:foregroundMark x1="78571" y1="72404" x2="78571" y2="72404"/>
                        <a14:foregroundMark x1="64130" y1="66469" x2="74689" y2="72849"/>
                        <a14:foregroundMark x1="50466" y1="90356" x2="50466" y2="90356"/>
                        <a14:foregroundMark x1="49534" y1="93769" x2="49534" y2="93769"/>
                        <a14:foregroundMark x1="58851" y1="91246" x2="58851" y2="91246"/>
                        <a14:foregroundMark x1="58385" y1="91543" x2="58385" y2="91543"/>
                        <a14:foregroundMark x1="35870" y1="56083" x2="36025" y2="56083"/>
                        <a14:foregroundMark x1="36335" y1="56083" x2="36646" y2="56083"/>
                        <a14:foregroundMark x1="36335" y1="56083" x2="37267" y2="56083"/>
                        <a14:foregroundMark x1="45497" y1="55341" x2="45497" y2="56528"/>
                        <a14:foregroundMark x1="26242" y1="44362" x2="26242" y2="44362"/>
                        <a14:foregroundMark x1="59783" y1="47033" x2="59783" y2="47033"/>
                        <a14:foregroundMark x1="59317" y1="50000" x2="59317" y2="50000"/>
                        <a14:foregroundMark x1="59317" y1="51929" x2="59317" y2="51929"/>
                        <a14:foregroundMark x1="68012" y1="56825" x2="68012" y2="56825"/>
                        <a14:foregroundMark x1="68323" y1="58902" x2="68323" y2="58902"/>
                        <a14:foregroundMark x1="68478" y1="59792" x2="68478" y2="59792"/>
                        <a14:foregroundMark x1="40217" y1="51484" x2="40217" y2="51484"/>
                        <a14:foregroundMark x1="40062" y1="53412" x2="40062" y2="53412"/>
                        <a14:foregroundMark x1="25155" y1="72849" x2="34317" y2="68843"/>
                        <a14:foregroundMark x1="35093" y1="67507" x2="35093" y2="67507"/>
                        <a14:foregroundMark x1="21584" y1="71958" x2="23447" y2="74036"/>
                        <a14:foregroundMark x1="76553" y1="73294" x2="77019" y2="73442"/>
                        <a14:foregroundMark x1="79969" y1="63353" x2="79969" y2="64243"/>
                        <a14:foregroundMark x1="27019" y1="75964" x2="27019" y2="75964"/>
                        <a14:foregroundMark x1="26398" y1="77003" x2="26398" y2="77003"/>
                        <a14:foregroundMark x1="27950" y1="79080" x2="27950" y2="79080"/>
                        <a14:foregroundMark x1="27019" y1="80119" x2="27019" y2="80119"/>
                        <a14:foregroundMark x1="27174" y1="82938" x2="27174" y2="82938"/>
                        <a14:foregroundMark x1="24689" y1="83680" x2="24689" y2="83680"/>
                        <a14:foregroundMark x1="27174" y1="84421" x2="27174" y2="84421"/>
                        <a14:foregroundMark x1="26863" y1="85312" x2="26863" y2="85312"/>
                        <a14:foregroundMark x1="25776" y1="86202" x2="25932" y2="86202"/>
                        <a14:foregroundMark x1="27795" y1="86350" x2="27795" y2="86350"/>
                        <a14:foregroundMark x1="28261" y1="85312" x2="28261" y2="85312"/>
                        <a14:foregroundMark x1="30280" y1="86647" x2="30280" y2="86647"/>
                        <a14:foregroundMark x1="29969" y1="87834" x2="29969" y2="87834"/>
                        <a14:foregroundMark x1="26708" y1="86944" x2="26708" y2="86944"/>
                        <a14:foregroundMark x1="27174" y1="86944" x2="27174" y2="86944"/>
                        <a14:foregroundMark x1="30745" y1="89169" x2="30745" y2="89169"/>
                        <a14:foregroundMark x1="31522" y1="90208" x2="31522" y2="90208"/>
                        <a14:foregroundMark x1="32919" y1="90356" x2="32919" y2="90356"/>
                        <a14:foregroundMark x1="33385" y1="89763" x2="33385" y2="89763"/>
                        <a14:foregroundMark x1="34006" y1="89021" x2="34006" y2="89021"/>
                        <a14:foregroundMark x1="33075" y1="87537" x2="33230" y2="87685"/>
                        <a14:foregroundMark x1="32298" y1="87389" x2="32298" y2="87389"/>
                        <a14:foregroundMark x1="32919" y1="87537" x2="32919" y2="87537"/>
                        <a14:foregroundMark x1="32764" y1="87537" x2="33075" y2="87834"/>
                        <a14:foregroundMark x1="34006" y1="90950" x2="34006" y2="91395"/>
                        <a14:foregroundMark x1="35870" y1="90504" x2="36180" y2="90801"/>
                        <a14:foregroundMark x1="33385" y1="93027" x2="33696" y2="93175"/>
                        <a14:foregroundMark x1="82143" y1="76113" x2="82143" y2="76113"/>
                        <a14:foregroundMark x1="72516" y1="76409" x2="72516" y2="76261"/>
                        <a14:foregroundMark x1="73447" y1="76855" x2="73447" y2="77003"/>
                        <a14:foregroundMark x1="72205" y1="78783" x2="72205" y2="79080"/>
                        <a14:foregroundMark x1="73292" y1="80712" x2="73447" y2="81009"/>
                        <a14:foregroundMark x1="73137" y1="80415" x2="73292" y2="80712"/>
                        <a14:foregroundMark x1="73292" y1="83383" x2="73447" y2="83531"/>
                        <a14:foregroundMark x1="74379" y1="84125" x2="74379" y2="84125"/>
                        <a14:foregroundMark x1="74068" y1="85757" x2="74068" y2="85757"/>
                        <a14:foregroundMark x1="72516" y1="86350" x2="72516" y2="86350"/>
                        <a14:foregroundMark x1="71894" y1="85460" x2="71894" y2="85460"/>
                        <a14:foregroundMark x1="71273" y1="86202" x2="71273" y2="86202"/>
                        <a14:foregroundMark x1="68789" y1="88131" x2="68789" y2="88131"/>
                        <a14:foregroundMark x1="68323" y1="88872" x2="68323" y2="88872"/>
                        <a14:foregroundMark x1="68634" y1="90208" x2="68634" y2="90208"/>
                        <a14:foregroundMark x1="66925" y1="90950" x2="66925" y2="90950"/>
                        <a14:foregroundMark x1="65839" y1="90801" x2="65839" y2="90801"/>
                        <a14:foregroundMark x1="19720" y1="64095" x2="19720" y2="64095"/>
                        <a14:foregroundMark x1="71273" y1="76855" x2="71429" y2="76558"/>
                        <a14:foregroundMark x1="65217" y1="89318" x2="65528" y2="89318"/>
                        <a14:backgroundMark x1="37267" y1="21662" x2="37267" y2="21662"/>
                        <a14:backgroundMark x1="50000" y1="22700" x2="50000" y2="22700"/>
                        <a14:backgroundMark x1="44255" y1="16469" x2="44255" y2="16469"/>
                        <a14:backgroundMark x1="44565" y1="18991" x2="44565" y2="18991"/>
                        <a14:backgroundMark x1="45963" y1="18843" x2="45963" y2="18843"/>
                        <a14:backgroundMark x1="43478" y1="19436" x2="43478" y2="19436"/>
                        <a14:backgroundMark x1="25155" y1="50297" x2="25155" y2="50297"/>
                        <a14:backgroundMark x1="25466" y1="49258" x2="25466" y2="49258"/>
                        <a14:backgroundMark x1="25932" y1="47181" x2="25932" y2="47181"/>
                        <a14:backgroundMark x1="26708" y1="45401" x2="26708" y2="45401"/>
                        <a14:backgroundMark x1="26708" y1="44659" x2="26708" y2="44659"/>
                        <a14:backgroundMark x1="55280" y1="66024" x2="55280" y2="66024"/>
                        <a14:backgroundMark x1="78106" y1="59941" x2="78106" y2="59941"/>
                        <a14:backgroundMark x1="71118" y1="68546" x2="71118" y2="68546"/>
                        <a14:backgroundMark x1="50155" y1="90950" x2="50155" y2="90950"/>
                        <a14:backgroundMark x1="59161" y1="87092" x2="59161" y2="87092"/>
                        <a14:backgroundMark x1="39596" y1="55786" x2="39596" y2="55786"/>
                        <a14:backgroundMark x1="58540" y1="49852" x2="58540" y2="49852"/>
                        <a14:backgroundMark x1="39130" y1="48368" x2="39130" y2="48368"/>
                        <a14:backgroundMark x1="39286" y1="51780" x2="39286" y2="51780"/>
                        <a14:backgroundMark x1="59783" y1="43323" x2="59783" y2="43323"/>
                        <a14:backgroundMark x1="61025" y1="46291" x2="61025" y2="46291"/>
                        <a14:backgroundMark x1="67547" y1="58902" x2="67547" y2="58902"/>
                        <a14:backgroundMark x1="68789" y1="54154" x2="68789" y2="54154"/>
                        <a14:backgroundMark x1="29193" y1="67804" x2="29193" y2="67804"/>
                        <a14:backgroundMark x1="31366" y1="83976" x2="31366" y2="83976"/>
                        <a14:backgroundMark x1="32609" y1="72849" x2="32609" y2="72849"/>
                        <a14:backgroundMark x1="28882" y1="86350" x2="29037" y2="86350"/>
                        <a14:backgroundMark x1="27174" y1="77448" x2="27174" y2="77448"/>
                        <a14:backgroundMark x1="27950" y1="81157" x2="27950" y2="81157"/>
                        <a14:backgroundMark x1="25311" y1="85015" x2="25311" y2="85015"/>
                        <a14:backgroundMark x1="26242" y1="86944" x2="26242" y2="86944"/>
                        <a14:backgroundMark x1="28727" y1="86350" x2="28727" y2="86350"/>
                        <a14:backgroundMark x1="29037" y1="86202" x2="29037" y2="86202"/>
                        <a14:backgroundMark x1="29037" y1="86202" x2="29037" y2="86202"/>
                        <a14:backgroundMark x1="32143" y1="89318" x2="32143" y2="89318"/>
                        <a14:backgroundMark x1="18168" y1="60089" x2="18168" y2="60089"/>
                        <a14:backgroundMark x1="21273" y1="61128" x2="21273" y2="61128"/>
                        <a14:backgroundMark x1="20963" y1="65579" x2="20963" y2="65579"/>
                        <a14:backgroundMark x1="48447" y1="6973" x2="48447" y2="6973"/>
                        <a14:backgroundMark x1="51708" y1="7270" x2="51708" y2="7270"/>
                        <a14:backgroundMark x1="66615" y1="89763" x2="66615" y2="89763"/>
                        <a14:backgroundMark x1="70497" y1="87537" x2="70497" y2="87537"/>
                        <a14:backgroundMark x1="73292" y1="85015" x2="73292" y2="85015"/>
                        <a14:backgroundMark x1="72205" y1="80712" x2="72205" y2="80712"/>
                        <a14:backgroundMark x1="71894" y1="77448" x2="71894" y2="77448"/>
                        <a14:backgroundMark x1="28571" y1="86944" x2="28571" y2="869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659" y="1239777"/>
            <a:ext cx="4907705" cy="513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487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.svg"/><Relationship Id="rId18" Type="http://schemas.openxmlformats.org/officeDocument/2006/relationships/image" Target="../media/image12.png"/><Relationship Id="rId26" Type="http://schemas.openxmlformats.org/officeDocument/2006/relationships/image" Target="../media/image16.png"/><Relationship Id="rId39" Type="http://schemas.openxmlformats.org/officeDocument/2006/relationships/image" Target="../media/image40.svg"/><Relationship Id="rId3" Type="http://schemas.openxmlformats.org/officeDocument/2006/relationships/image" Target="../media/image4.svg"/><Relationship Id="rId21" Type="http://schemas.openxmlformats.org/officeDocument/2006/relationships/image" Target="../media/image22.svg"/><Relationship Id="rId34" Type="http://schemas.openxmlformats.org/officeDocument/2006/relationships/image" Target="../media/image20.png"/><Relationship Id="rId42" Type="http://schemas.openxmlformats.org/officeDocument/2006/relationships/image" Target="../media/image24.png"/><Relationship Id="rId47" Type="http://schemas.openxmlformats.org/officeDocument/2006/relationships/image" Target="../media/image48.svg"/><Relationship Id="rId7" Type="http://schemas.openxmlformats.org/officeDocument/2006/relationships/image" Target="../media/image8.svg"/><Relationship Id="rId12" Type="http://schemas.openxmlformats.org/officeDocument/2006/relationships/image" Target="../media/image9.png"/><Relationship Id="rId17" Type="http://schemas.openxmlformats.org/officeDocument/2006/relationships/image" Target="../media/image18.svg"/><Relationship Id="rId25" Type="http://schemas.openxmlformats.org/officeDocument/2006/relationships/image" Target="../media/image26.svg"/><Relationship Id="rId33" Type="http://schemas.openxmlformats.org/officeDocument/2006/relationships/image" Target="../media/image34.svg"/><Relationship Id="rId38" Type="http://schemas.openxmlformats.org/officeDocument/2006/relationships/image" Target="../media/image22.png"/><Relationship Id="rId46" Type="http://schemas.openxmlformats.org/officeDocument/2006/relationships/image" Target="../media/image26.png"/><Relationship Id="rId2" Type="http://schemas.openxmlformats.org/officeDocument/2006/relationships/image" Target="../media/image4.png"/><Relationship Id="rId16" Type="http://schemas.openxmlformats.org/officeDocument/2006/relationships/image" Target="../media/image11.png"/><Relationship Id="rId20" Type="http://schemas.openxmlformats.org/officeDocument/2006/relationships/image" Target="../media/image13.png"/><Relationship Id="rId29" Type="http://schemas.openxmlformats.org/officeDocument/2006/relationships/image" Target="../media/image30.svg"/><Relationship Id="rId41" Type="http://schemas.openxmlformats.org/officeDocument/2006/relationships/image" Target="../media/image42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2.svg"/><Relationship Id="rId24" Type="http://schemas.openxmlformats.org/officeDocument/2006/relationships/image" Target="../media/image15.png"/><Relationship Id="rId32" Type="http://schemas.openxmlformats.org/officeDocument/2006/relationships/image" Target="../media/image19.png"/><Relationship Id="rId37" Type="http://schemas.openxmlformats.org/officeDocument/2006/relationships/image" Target="../media/image38.svg"/><Relationship Id="rId40" Type="http://schemas.openxmlformats.org/officeDocument/2006/relationships/image" Target="../media/image23.png"/><Relationship Id="rId45" Type="http://schemas.openxmlformats.org/officeDocument/2006/relationships/image" Target="../media/image46.svg"/><Relationship Id="rId5" Type="http://schemas.openxmlformats.org/officeDocument/2006/relationships/image" Target="../media/image6.svg"/><Relationship Id="rId15" Type="http://schemas.openxmlformats.org/officeDocument/2006/relationships/image" Target="../media/image16.svg"/><Relationship Id="rId23" Type="http://schemas.openxmlformats.org/officeDocument/2006/relationships/image" Target="../media/image24.svg"/><Relationship Id="rId28" Type="http://schemas.openxmlformats.org/officeDocument/2006/relationships/image" Target="../media/image17.png"/><Relationship Id="rId36" Type="http://schemas.openxmlformats.org/officeDocument/2006/relationships/image" Target="../media/image21.png"/><Relationship Id="rId49" Type="http://schemas.openxmlformats.org/officeDocument/2006/relationships/image" Target="../media/image50.svg"/><Relationship Id="rId10" Type="http://schemas.openxmlformats.org/officeDocument/2006/relationships/image" Target="../media/image8.png"/><Relationship Id="rId19" Type="http://schemas.openxmlformats.org/officeDocument/2006/relationships/image" Target="../media/image20.svg"/><Relationship Id="rId31" Type="http://schemas.openxmlformats.org/officeDocument/2006/relationships/image" Target="../media/image32.svg"/><Relationship Id="rId44" Type="http://schemas.openxmlformats.org/officeDocument/2006/relationships/image" Target="../media/image25.png"/><Relationship Id="rId4" Type="http://schemas.openxmlformats.org/officeDocument/2006/relationships/image" Target="../media/image5.png"/><Relationship Id="rId9" Type="http://schemas.openxmlformats.org/officeDocument/2006/relationships/image" Target="../media/image10.svg"/><Relationship Id="rId14" Type="http://schemas.openxmlformats.org/officeDocument/2006/relationships/image" Target="../media/image10.png"/><Relationship Id="rId22" Type="http://schemas.openxmlformats.org/officeDocument/2006/relationships/image" Target="../media/image14.png"/><Relationship Id="rId27" Type="http://schemas.openxmlformats.org/officeDocument/2006/relationships/image" Target="../media/image28.svg"/><Relationship Id="rId30" Type="http://schemas.openxmlformats.org/officeDocument/2006/relationships/image" Target="../media/image18.png"/><Relationship Id="rId35" Type="http://schemas.openxmlformats.org/officeDocument/2006/relationships/image" Target="../media/image36.svg"/><Relationship Id="rId43" Type="http://schemas.openxmlformats.org/officeDocument/2006/relationships/image" Target="../media/image44.svg"/><Relationship Id="rId48" Type="http://schemas.openxmlformats.org/officeDocument/2006/relationships/image" Target="../media/image27.png"/><Relationship Id="rId8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roschuerenservice.sozialministerium.at/Home/Download?publicationId=19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C048E0-A177-B259-1728-E40D20D2F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95154"/>
            <a:ext cx="7653782" cy="3467322"/>
          </a:xfrm>
        </p:spPr>
        <p:txBody>
          <a:bodyPr>
            <a:normAutofit/>
          </a:bodyPr>
          <a:lstStyle/>
          <a:p>
            <a:r>
              <a:rPr lang="de-DE" sz="4200" dirty="0" smtClean="0">
                <a:ea typeface="+mn-ea"/>
                <a:cs typeface="+mn-cs"/>
              </a:rPr>
              <a:t>Sitzung des Vorarlberger Monitoringausschuss - Inklusion in den Gemeinden Vorarlbergs</a:t>
            </a:r>
            <a:r>
              <a:rPr lang="de-DE" sz="4200" dirty="0" smtClean="0">
                <a:solidFill>
                  <a:srgbClr val="FF0000"/>
                </a:solidFill>
                <a:ea typeface="+mn-ea"/>
                <a:cs typeface="+mn-cs"/>
              </a:rPr>
              <a:t/>
            </a:r>
            <a:br>
              <a:rPr lang="de-DE" sz="4200" dirty="0" smtClean="0">
                <a:solidFill>
                  <a:srgbClr val="FF0000"/>
                </a:solidFill>
                <a:ea typeface="+mn-ea"/>
                <a:cs typeface="+mn-cs"/>
              </a:rPr>
            </a:br>
            <a:r>
              <a:rPr lang="de-DE" sz="3900" dirty="0" smtClean="0">
                <a:solidFill>
                  <a:srgbClr val="FF0000"/>
                </a:solidFill>
                <a:ea typeface="+mn-ea"/>
                <a:cs typeface="+mn-cs"/>
              </a:rPr>
              <a:t>15 Jahre UN-Konvention über die Rechte von Menschen mit Behinderungen</a:t>
            </a:r>
            <a:endParaRPr lang="de-DE" sz="3900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7460926-0B36-E6FA-9C71-F9D180CD1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31488"/>
            <a:ext cx="7653782" cy="1818168"/>
          </a:xfrm>
        </p:spPr>
        <p:txBody>
          <a:bodyPr>
            <a:normAutofit/>
          </a:bodyPr>
          <a:lstStyle/>
          <a:p>
            <a:r>
              <a:rPr lang="de-DE" sz="3400" dirty="0">
                <a:solidFill>
                  <a:schemeClr val="tx1"/>
                </a:solidFill>
              </a:rPr>
              <a:t>Anwältin für Gleichbehandlungsfragen für Menschen mit Behinderungen</a:t>
            </a:r>
          </a:p>
          <a:p>
            <a:r>
              <a:rPr lang="de-DE" sz="3400" dirty="0" err="1">
                <a:solidFill>
                  <a:schemeClr val="tx1"/>
                </a:solidFill>
              </a:rPr>
              <a:t>Mag.</a:t>
            </a:r>
            <a:r>
              <a:rPr lang="de-DE" sz="3400" baseline="30000" dirty="0" err="1">
                <a:solidFill>
                  <a:schemeClr val="tx1"/>
                </a:solidFill>
              </a:rPr>
              <a:t>a</a:t>
            </a:r>
            <a:r>
              <a:rPr lang="de-DE" sz="3400" dirty="0">
                <a:solidFill>
                  <a:schemeClr val="tx1"/>
                </a:solidFill>
              </a:rPr>
              <a:t> Christine Steger</a:t>
            </a:r>
          </a:p>
        </p:txBody>
      </p:sp>
    </p:spTree>
    <p:extLst>
      <p:ext uri="{BB962C8B-B14F-4D97-AF65-F5344CB8AC3E}">
        <p14:creationId xmlns:p14="http://schemas.microsoft.com/office/powerpoint/2010/main" val="101057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Konkrete Handlungsfelder für Gemeinden: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sz="4000" dirty="0" smtClean="0"/>
              <a:t>Arbeit/Beschäftigung</a:t>
            </a:r>
          </a:p>
          <a:p>
            <a:r>
              <a:rPr lang="de-DE" sz="4000" dirty="0"/>
              <a:t>Bildung</a:t>
            </a:r>
          </a:p>
          <a:p>
            <a:r>
              <a:rPr lang="de-DE" sz="4000" dirty="0" smtClean="0"/>
              <a:t>Freizeit</a:t>
            </a:r>
          </a:p>
          <a:p>
            <a:r>
              <a:rPr lang="de-DE" sz="4000" dirty="0" smtClean="0"/>
              <a:t>Wohnen</a:t>
            </a:r>
          </a:p>
          <a:p>
            <a:r>
              <a:rPr lang="de-DE" sz="4000" dirty="0" smtClean="0"/>
              <a:t>Mobilität</a:t>
            </a:r>
          </a:p>
          <a:p>
            <a:r>
              <a:rPr lang="de-DE" sz="4000" dirty="0" smtClean="0"/>
              <a:t>Gesundheit </a:t>
            </a:r>
          </a:p>
          <a:p>
            <a:r>
              <a:rPr lang="de-DE" sz="4000" dirty="0" smtClean="0"/>
              <a:t>Barrierefreiheit</a:t>
            </a:r>
          </a:p>
          <a:p>
            <a:r>
              <a:rPr lang="de-DE" sz="4000" dirty="0" smtClean="0"/>
              <a:t>Teilhabe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EA2C-5C4C-47D3-AC92-082419568EDD}" type="datetime1">
              <a:rPr lang="de-DE" smtClean="0"/>
              <a:t>10.01.2024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Anwältin für Gleichbehandlungsfragen für Menschen mit Behinderungen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4A34-C52E-4A0F-B892-0BD11828B5F5}" type="slidenum">
              <a:rPr lang="de-DE" smtClean="0"/>
              <a:pPr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2173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185E89D-6C24-639E-18AF-DC246D893B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2628" y="6356350"/>
            <a:ext cx="1057753" cy="365125"/>
          </a:xfrm>
        </p:spPr>
        <p:txBody>
          <a:bodyPr/>
          <a:lstStyle/>
          <a:p>
            <a:fld id="{4A996C61-EDE9-413A-842D-5028B2DA5C35}" type="datetime1">
              <a:rPr lang="de-DE" smtClean="0"/>
              <a:pPr/>
              <a:t>10.01.2024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D442EA9-DF0C-EEBB-8558-54352A12D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54695" y="6356350"/>
            <a:ext cx="4831466" cy="365125"/>
          </a:xfrm>
        </p:spPr>
        <p:txBody>
          <a:bodyPr/>
          <a:lstStyle/>
          <a:p>
            <a:r>
              <a:rPr lang="de-DE"/>
              <a:t>Anwältin für Gleichbehandlungsfragen für Menschen mit Behinderungen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12B9985-DB53-350E-1DDC-CF0CA31E2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23136" y="6356350"/>
            <a:ext cx="705091" cy="365125"/>
          </a:xfrm>
        </p:spPr>
        <p:txBody>
          <a:bodyPr/>
          <a:lstStyle/>
          <a:p>
            <a:fld id="{FCD64A34-C52E-4A0F-B892-0BD11828B5F5}" type="slidenum">
              <a:rPr lang="de-DE" smtClean="0"/>
              <a:pPr/>
              <a:t>11</a:t>
            </a:fld>
            <a:endParaRPr lang="de-DE"/>
          </a:p>
        </p:txBody>
      </p:sp>
      <p:pic>
        <p:nvPicPr>
          <p:cNvPr id="6" name="Grafik 5" descr="Blind mit einfarbiger Füllung">
            <a:extLst>
              <a:ext uri="{FF2B5EF4-FFF2-40B4-BE49-F238E27FC236}">
                <a16:creationId xmlns:a16="http://schemas.microsoft.com/office/drawing/2014/main" id="{75069F29-208B-45EF-A19A-BD6BF6EDA1C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232352" y="3781146"/>
            <a:ext cx="914400" cy="914400"/>
          </a:xfrm>
          <a:prstGeom prst="rect">
            <a:avLst/>
          </a:prstGeom>
        </p:spPr>
      </p:pic>
      <p:pic>
        <p:nvPicPr>
          <p:cNvPr id="8" name="Grafik 7" descr="Blind Silhouette">
            <a:extLst>
              <a:ext uri="{FF2B5EF4-FFF2-40B4-BE49-F238E27FC236}">
                <a16:creationId xmlns:a16="http://schemas.microsoft.com/office/drawing/2014/main" id="{DE6AB7D6-A2A7-A22A-66B2-8C6D3DFB0B32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226618" y="4627668"/>
            <a:ext cx="914400" cy="914400"/>
          </a:xfrm>
          <a:prstGeom prst="rect">
            <a:avLst/>
          </a:prstGeom>
        </p:spPr>
      </p:pic>
      <p:pic>
        <p:nvPicPr>
          <p:cNvPr id="10" name="Grafik 9" descr="Braille mit einfarbiger Füllung">
            <a:extLst>
              <a:ext uri="{FF2B5EF4-FFF2-40B4-BE49-F238E27FC236}">
                <a16:creationId xmlns:a16="http://schemas.microsoft.com/office/drawing/2014/main" id="{AA131E3A-EC3C-F319-245E-8437ACCAEF3A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2223847" y="870010"/>
            <a:ext cx="914400" cy="914400"/>
          </a:xfrm>
          <a:prstGeom prst="rect">
            <a:avLst/>
          </a:prstGeom>
        </p:spPr>
      </p:pic>
      <p:pic>
        <p:nvPicPr>
          <p:cNvPr id="12" name="Grafik 11" descr="Braille Silhouette">
            <a:extLst>
              <a:ext uri="{FF2B5EF4-FFF2-40B4-BE49-F238E27FC236}">
                <a16:creationId xmlns:a16="http://schemas.microsoft.com/office/drawing/2014/main" id="{1A41A008-03F8-4676-D817-644352FB2BBB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226618" y="1863541"/>
            <a:ext cx="914400" cy="914400"/>
          </a:xfrm>
          <a:prstGeom prst="rect">
            <a:avLst/>
          </a:prstGeom>
        </p:spPr>
      </p:pic>
      <p:pic>
        <p:nvPicPr>
          <p:cNvPr id="14" name="Grafik 13" descr="Taub mit einfarbiger Füllung">
            <a:extLst>
              <a:ext uri="{FF2B5EF4-FFF2-40B4-BE49-F238E27FC236}">
                <a16:creationId xmlns:a16="http://schemas.microsoft.com/office/drawing/2014/main" id="{904E334B-F1A7-9A6B-404B-F8B914370D3C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3397895" y="874263"/>
            <a:ext cx="914400" cy="914400"/>
          </a:xfrm>
          <a:prstGeom prst="rect">
            <a:avLst/>
          </a:prstGeom>
        </p:spPr>
      </p:pic>
      <p:pic>
        <p:nvPicPr>
          <p:cNvPr id="16" name="Grafik 15" descr="Taub Silhouette">
            <a:extLst>
              <a:ext uri="{FF2B5EF4-FFF2-40B4-BE49-F238E27FC236}">
                <a16:creationId xmlns:a16="http://schemas.microsoft.com/office/drawing/2014/main" id="{261D94B0-8E84-DD12-D830-F48E169FE981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3407056" y="1871451"/>
            <a:ext cx="914400" cy="914400"/>
          </a:xfrm>
          <a:prstGeom prst="rect">
            <a:avLst/>
          </a:prstGeom>
        </p:spPr>
      </p:pic>
      <p:pic>
        <p:nvPicPr>
          <p:cNvPr id="18" name="Grafik 17" descr="Schlechte Sicht mit einfarbiger Füllung">
            <a:extLst>
              <a:ext uri="{FF2B5EF4-FFF2-40B4-BE49-F238E27FC236}">
                <a16:creationId xmlns:a16="http://schemas.microsoft.com/office/drawing/2014/main" id="{3FC68E5A-F7FD-B847-ED17-18A368FF459C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3396384" y="3781146"/>
            <a:ext cx="914400" cy="914400"/>
          </a:xfrm>
          <a:prstGeom prst="rect">
            <a:avLst/>
          </a:prstGeom>
        </p:spPr>
      </p:pic>
      <p:pic>
        <p:nvPicPr>
          <p:cNvPr id="20" name="Grafik 19" descr="Schlechte Sicht Silhouette">
            <a:extLst>
              <a:ext uri="{FF2B5EF4-FFF2-40B4-BE49-F238E27FC236}">
                <a16:creationId xmlns:a16="http://schemas.microsoft.com/office/drawing/2014/main" id="{D44A6165-560E-5CA2-D94B-E436C75E8D20}"/>
              </a:ext>
            </a:extLst>
          </p:cNvPr>
          <p:cNvPicPr>
            <a:picLocks noChangeAspect="1"/>
          </p:cNvPicPr>
          <p:nvPr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3392064" y="4638773"/>
            <a:ext cx="914400" cy="914400"/>
          </a:xfrm>
          <a:prstGeom prst="rect">
            <a:avLst/>
          </a:prstGeom>
        </p:spPr>
      </p:pic>
      <p:pic>
        <p:nvPicPr>
          <p:cNvPr id="22" name="Grafik 21" descr="Rollstuhl mit einfarbiger Füllung">
            <a:extLst>
              <a:ext uri="{FF2B5EF4-FFF2-40B4-BE49-F238E27FC236}">
                <a16:creationId xmlns:a16="http://schemas.microsoft.com/office/drawing/2014/main" id="{E649D800-5156-7450-1F5F-67BED9EFC899}"/>
              </a:ext>
            </a:extLst>
          </p:cNvPr>
          <p:cNvPicPr>
            <a:picLocks noChangeAspect="1"/>
          </p:cNvPicPr>
          <p:nvPr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4560416" y="3781146"/>
            <a:ext cx="914400" cy="914400"/>
          </a:xfrm>
          <a:prstGeom prst="rect">
            <a:avLst/>
          </a:prstGeom>
        </p:spPr>
      </p:pic>
      <p:pic>
        <p:nvPicPr>
          <p:cNvPr id="24" name="Grafik 23" descr="Rollstuhl Silhouette">
            <a:extLst>
              <a:ext uri="{FF2B5EF4-FFF2-40B4-BE49-F238E27FC236}">
                <a16:creationId xmlns:a16="http://schemas.microsoft.com/office/drawing/2014/main" id="{43063EC9-9B5F-A814-3EE5-B424A0370D45}"/>
              </a:ext>
            </a:extLst>
          </p:cNvPr>
          <p:cNvPicPr>
            <a:picLocks noChangeAspect="1"/>
          </p:cNvPicPr>
          <p:nvPr/>
        </p:nvPicPr>
        <p:blipFill>
          <a:blip r:embed="rId2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1"/>
              </a:ext>
            </a:extLst>
          </a:blip>
          <a:stretch>
            <a:fillRect/>
          </a:stretch>
        </p:blipFill>
        <p:spPr>
          <a:xfrm>
            <a:off x="4570955" y="4630646"/>
            <a:ext cx="914400" cy="914400"/>
          </a:xfrm>
          <a:prstGeom prst="rect">
            <a:avLst/>
          </a:prstGeom>
        </p:spPr>
      </p:pic>
      <p:pic>
        <p:nvPicPr>
          <p:cNvPr id="26" name="Grafik 25" descr="Zeichensprache mit einfarbiger Füllung">
            <a:extLst>
              <a:ext uri="{FF2B5EF4-FFF2-40B4-BE49-F238E27FC236}">
                <a16:creationId xmlns:a16="http://schemas.microsoft.com/office/drawing/2014/main" id="{1D195B77-40F6-D18A-2B47-5ADEDEF0472C}"/>
              </a:ext>
            </a:extLst>
          </p:cNvPr>
          <p:cNvPicPr>
            <a:picLocks noChangeAspect="1"/>
          </p:cNvPicPr>
          <p:nvPr/>
        </p:nvPicPr>
        <p:blipFill>
          <a:blip r:embed="rId2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3"/>
              </a:ext>
            </a:extLst>
          </a:blip>
          <a:stretch>
            <a:fillRect/>
          </a:stretch>
        </p:blipFill>
        <p:spPr>
          <a:xfrm>
            <a:off x="4571943" y="874494"/>
            <a:ext cx="914400" cy="914400"/>
          </a:xfrm>
          <a:prstGeom prst="rect">
            <a:avLst/>
          </a:prstGeom>
        </p:spPr>
      </p:pic>
      <p:pic>
        <p:nvPicPr>
          <p:cNvPr id="28" name="Grafik 27" descr="Zeichensprache Silhouette">
            <a:extLst>
              <a:ext uri="{FF2B5EF4-FFF2-40B4-BE49-F238E27FC236}">
                <a16:creationId xmlns:a16="http://schemas.microsoft.com/office/drawing/2014/main" id="{7D20FB10-07CE-22FE-A1A5-32BFAECE8F81}"/>
              </a:ext>
            </a:extLst>
          </p:cNvPr>
          <p:cNvPicPr>
            <a:picLocks noChangeAspect="1"/>
          </p:cNvPicPr>
          <p:nvPr/>
        </p:nvPicPr>
        <p:blipFill>
          <a:blip r:embed="rId2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4570955" y="1855983"/>
            <a:ext cx="914400" cy="914400"/>
          </a:xfrm>
          <a:prstGeom prst="rect">
            <a:avLst/>
          </a:prstGeom>
        </p:spPr>
      </p:pic>
      <p:pic>
        <p:nvPicPr>
          <p:cNvPr id="30" name="Grafik 29" descr="Freisprechanlage mit einfarbiger Füllung">
            <a:extLst>
              <a:ext uri="{FF2B5EF4-FFF2-40B4-BE49-F238E27FC236}">
                <a16:creationId xmlns:a16="http://schemas.microsoft.com/office/drawing/2014/main" id="{0CF85971-410C-BBF3-EAD1-2F6895AEF90A}"/>
              </a:ext>
            </a:extLst>
          </p:cNvPr>
          <p:cNvPicPr>
            <a:picLocks noChangeAspect="1"/>
          </p:cNvPicPr>
          <p:nvPr/>
        </p:nvPicPr>
        <p:blipFill>
          <a:blip r:embed="rId2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7"/>
              </a:ext>
            </a:extLst>
          </a:blip>
          <a:stretch>
            <a:fillRect/>
          </a:stretch>
        </p:blipFill>
        <p:spPr>
          <a:xfrm>
            <a:off x="8094087" y="868007"/>
            <a:ext cx="914400" cy="914400"/>
          </a:xfrm>
          <a:prstGeom prst="rect">
            <a:avLst/>
          </a:prstGeom>
        </p:spPr>
      </p:pic>
      <p:pic>
        <p:nvPicPr>
          <p:cNvPr id="32" name="Grafik 31" descr="Freisprechanlage Silhouette">
            <a:extLst>
              <a:ext uri="{FF2B5EF4-FFF2-40B4-BE49-F238E27FC236}">
                <a16:creationId xmlns:a16="http://schemas.microsoft.com/office/drawing/2014/main" id="{D9A5EEC5-3071-121F-29D2-0A5B2CE7DA42}"/>
              </a:ext>
            </a:extLst>
          </p:cNvPr>
          <p:cNvPicPr>
            <a:picLocks noChangeAspect="1"/>
          </p:cNvPicPr>
          <p:nvPr/>
        </p:nvPicPr>
        <p:blipFill>
          <a:blip r:embed="rId2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8098454" y="1868679"/>
            <a:ext cx="914400" cy="914400"/>
          </a:xfrm>
          <a:prstGeom prst="rect">
            <a:avLst/>
          </a:prstGeom>
        </p:spPr>
      </p:pic>
      <p:pic>
        <p:nvPicPr>
          <p:cNvPr id="34" name="Grafik 33" descr="Untertitel mit einfarbiger Füllung">
            <a:extLst>
              <a:ext uri="{FF2B5EF4-FFF2-40B4-BE49-F238E27FC236}">
                <a16:creationId xmlns:a16="http://schemas.microsoft.com/office/drawing/2014/main" id="{8E529BF6-5C8A-B2AE-B79E-5580246CC71F}"/>
              </a:ext>
            </a:extLst>
          </p:cNvPr>
          <p:cNvPicPr>
            <a:picLocks noChangeAspect="1"/>
          </p:cNvPicPr>
          <p:nvPr/>
        </p:nvPicPr>
        <p:blipFill>
          <a:blip r:embed="rId3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1"/>
              </a:ext>
            </a:extLst>
          </a:blip>
          <a:stretch>
            <a:fillRect/>
          </a:stretch>
        </p:blipFill>
        <p:spPr>
          <a:xfrm>
            <a:off x="6920039" y="870010"/>
            <a:ext cx="914400" cy="914400"/>
          </a:xfrm>
          <a:prstGeom prst="rect">
            <a:avLst/>
          </a:prstGeom>
        </p:spPr>
      </p:pic>
      <p:pic>
        <p:nvPicPr>
          <p:cNvPr id="36" name="Grafik 35" descr="Untertitel Silhouette">
            <a:extLst>
              <a:ext uri="{FF2B5EF4-FFF2-40B4-BE49-F238E27FC236}">
                <a16:creationId xmlns:a16="http://schemas.microsoft.com/office/drawing/2014/main" id="{F2278E60-D121-13AE-AD7D-083E82CFAC62}"/>
              </a:ext>
            </a:extLst>
          </p:cNvPr>
          <p:cNvPicPr>
            <a:picLocks noChangeAspect="1"/>
          </p:cNvPicPr>
          <p:nvPr/>
        </p:nvPicPr>
        <p:blipFill>
          <a:blip r:embed="rId3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3"/>
              </a:ext>
            </a:extLst>
          </a:blip>
          <a:stretch>
            <a:fillRect/>
          </a:stretch>
        </p:blipFill>
        <p:spPr>
          <a:xfrm>
            <a:off x="6918655" y="1863541"/>
            <a:ext cx="914400" cy="914400"/>
          </a:xfrm>
          <a:prstGeom prst="rect">
            <a:avLst/>
          </a:prstGeom>
        </p:spPr>
      </p:pic>
      <p:pic>
        <p:nvPicPr>
          <p:cNvPr id="38" name="Grafik 37" descr="Untertitel mit einfarbiger Füllung">
            <a:extLst>
              <a:ext uri="{FF2B5EF4-FFF2-40B4-BE49-F238E27FC236}">
                <a16:creationId xmlns:a16="http://schemas.microsoft.com/office/drawing/2014/main" id="{9B5D9199-6D12-0718-5CAF-06329C93ED64}"/>
              </a:ext>
            </a:extLst>
          </p:cNvPr>
          <p:cNvPicPr>
            <a:picLocks noChangeAspect="1"/>
          </p:cNvPicPr>
          <p:nvPr/>
        </p:nvPicPr>
        <p:blipFill>
          <a:blip r:embed="rId3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5"/>
              </a:ext>
            </a:extLst>
          </a:blip>
          <a:stretch>
            <a:fillRect/>
          </a:stretch>
        </p:blipFill>
        <p:spPr>
          <a:xfrm>
            <a:off x="5745991" y="877970"/>
            <a:ext cx="914400" cy="914400"/>
          </a:xfrm>
          <a:prstGeom prst="rect">
            <a:avLst/>
          </a:prstGeom>
        </p:spPr>
      </p:pic>
      <p:pic>
        <p:nvPicPr>
          <p:cNvPr id="40" name="Grafik 39" descr="Untertitel Silhouette">
            <a:extLst>
              <a:ext uri="{FF2B5EF4-FFF2-40B4-BE49-F238E27FC236}">
                <a16:creationId xmlns:a16="http://schemas.microsoft.com/office/drawing/2014/main" id="{4D8A695B-B199-17CB-3EE2-8AF7BB609B4E}"/>
              </a:ext>
            </a:extLst>
          </p:cNvPr>
          <p:cNvPicPr>
            <a:picLocks noChangeAspect="1"/>
          </p:cNvPicPr>
          <p:nvPr/>
        </p:nvPicPr>
        <p:blipFill>
          <a:blip r:embed="rId3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7"/>
              </a:ext>
            </a:extLst>
          </a:blip>
          <a:stretch>
            <a:fillRect/>
          </a:stretch>
        </p:blipFill>
        <p:spPr>
          <a:xfrm>
            <a:off x="5751393" y="1877619"/>
            <a:ext cx="914400" cy="914400"/>
          </a:xfrm>
          <a:prstGeom prst="rect">
            <a:avLst/>
          </a:prstGeom>
        </p:spPr>
      </p:pic>
      <p:pic>
        <p:nvPicPr>
          <p:cNvPr id="42" name="Grafik 41" descr="Assistenzhund mit einfarbiger Füllung">
            <a:extLst>
              <a:ext uri="{FF2B5EF4-FFF2-40B4-BE49-F238E27FC236}">
                <a16:creationId xmlns:a16="http://schemas.microsoft.com/office/drawing/2014/main" id="{3F69BCD1-0B0B-EC68-9B78-8F8435C0F514}"/>
              </a:ext>
            </a:extLst>
          </p:cNvPr>
          <p:cNvPicPr>
            <a:picLocks noChangeAspect="1"/>
          </p:cNvPicPr>
          <p:nvPr/>
        </p:nvPicPr>
        <p:blipFill>
          <a:blip r:embed="rId3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9"/>
              </a:ext>
            </a:extLst>
          </a:blip>
          <a:stretch>
            <a:fillRect/>
          </a:stretch>
        </p:blipFill>
        <p:spPr>
          <a:xfrm>
            <a:off x="5745259" y="3781146"/>
            <a:ext cx="914400" cy="914400"/>
          </a:xfrm>
          <a:prstGeom prst="rect">
            <a:avLst/>
          </a:prstGeom>
        </p:spPr>
      </p:pic>
      <p:pic>
        <p:nvPicPr>
          <p:cNvPr id="44" name="Grafik 43" descr="Assistenzhund Silhouette">
            <a:extLst>
              <a:ext uri="{FF2B5EF4-FFF2-40B4-BE49-F238E27FC236}">
                <a16:creationId xmlns:a16="http://schemas.microsoft.com/office/drawing/2014/main" id="{F1719256-ED35-4657-3EA7-F08D82436B6F}"/>
              </a:ext>
            </a:extLst>
          </p:cNvPr>
          <p:cNvPicPr>
            <a:picLocks noChangeAspect="1"/>
          </p:cNvPicPr>
          <p:nvPr/>
        </p:nvPicPr>
        <p:blipFill>
          <a:blip r:embed="rId4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1"/>
              </a:ext>
            </a:extLst>
          </a:blip>
          <a:stretch>
            <a:fillRect/>
          </a:stretch>
        </p:blipFill>
        <p:spPr>
          <a:xfrm>
            <a:off x="5705334" y="4644833"/>
            <a:ext cx="914400" cy="914400"/>
          </a:xfrm>
          <a:prstGeom prst="rect">
            <a:avLst/>
          </a:prstGeom>
        </p:spPr>
      </p:pic>
      <p:pic>
        <p:nvPicPr>
          <p:cNvPr id="46" name="Grafik 45" descr="Universeller Zugriff mit einfarbiger Füllung">
            <a:extLst>
              <a:ext uri="{FF2B5EF4-FFF2-40B4-BE49-F238E27FC236}">
                <a16:creationId xmlns:a16="http://schemas.microsoft.com/office/drawing/2014/main" id="{25F0530C-4F8E-182F-69FB-29E6C3107C0F}"/>
              </a:ext>
            </a:extLst>
          </p:cNvPr>
          <p:cNvPicPr>
            <a:picLocks noChangeAspect="1"/>
          </p:cNvPicPr>
          <p:nvPr/>
        </p:nvPicPr>
        <p:blipFill>
          <a:blip r:embed="rId4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3"/>
              </a:ext>
            </a:extLst>
          </a:blip>
          <a:stretch>
            <a:fillRect/>
          </a:stretch>
        </p:blipFill>
        <p:spPr>
          <a:xfrm>
            <a:off x="6930102" y="3781146"/>
            <a:ext cx="914400" cy="914400"/>
          </a:xfrm>
          <a:prstGeom prst="rect">
            <a:avLst/>
          </a:prstGeom>
        </p:spPr>
      </p:pic>
      <p:pic>
        <p:nvPicPr>
          <p:cNvPr id="48" name="Grafik 47" descr="Universeller Zugriff Silhouette">
            <a:extLst>
              <a:ext uri="{FF2B5EF4-FFF2-40B4-BE49-F238E27FC236}">
                <a16:creationId xmlns:a16="http://schemas.microsoft.com/office/drawing/2014/main" id="{BAA0A776-A20A-ED42-5887-DAD1B54E1A42}"/>
              </a:ext>
            </a:extLst>
          </p:cNvPr>
          <p:cNvPicPr>
            <a:picLocks noChangeAspect="1"/>
          </p:cNvPicPr>
          <p:nvPr/>
        </p:nvPicPr>
        <p:blipFill>
          <a:blip r:embed="rId4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5"/>
              </a:ext>
            </a:extLst>
          </a:blip>
          <a:stretch>
            <a:fillRect/>
          </a:stretch>
        </p:blipFill>
        <p:spPr>
          <a:xfrm>
            <a:off x="6930102" y="4638773"/>
            <a:ext cx="914400" cy="914400"/>
          </a:xfrm>
          <a:prstGeom prst="rect">
            <a:avLst/>
          </a:prstGeom>
        </p:spPr>
      </p:pic>
      <p:pic>
        <p:nvPicPr>
          <p:cNvPr id="50" name="Grafik 49" descr="Rollstuhlzugang mit einfarbiger Füllung">
            <a:extLst>
              <a:ext uri="{FF2B5EF4-FFF2-40B4-BE49-F238E27FC236}">
                <a16:creationId xmlns:a16="http://schemas.microsoft.com/office/drawing/2014/main" id="{740B2402-CB5A-B25A-3FD7-1AE61366DE7C}"/>
              </a:ext>
            </a:extLst>
          </p:cNvPr>
          <p:cNvPicPr>
            <a:picLocks noChangeAspect="1"/>
          </p:cNvPicPr>
          <p:nvPr/>
        </p:nvPicPr>
        <p:blipFill>
          <a:blip r:embed="rId4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7"/>
              </a:ext>
            </a:extLst>
          </a:blip>
          <a:stretch>
            <a:fillRect/>
          </a:stretch>
        </p:blipFill>
        <p:spPr>
          <a:xfrm>
            <a:off x="8098454" y="3789530"/>
            <a:ext cx="914400" cy="914400"/>
          </a:xfrm>
          <a:prstGeom prst="rect">
            <a:avLst/>
          </a:prstGeom>
        </p:spPr>
      </p:pic>
      <p:pic>
        <p:nvPicPr>
          <p:cNvPr id="52" name="Grafik 51" descr="Rollstuhlzugang Silhouette">
            <a:extLst>
              <a:ext uri="{FF2B5EF4-FFF2-40B4-BE49-F238E27FC236}">
                <a16:creationId xmlns:a16="http://schemas.microsoft.com/office/drawing/2014/main" id="{A5C1BAE5-00F2-012B-9DD8-16EB36923ED8}"/>
              </a:ext>
            </a:extLst>
          </p:cNvPr>
          <p:cNvPicPr>
            <a:picLocks noChangeAspect="1"/>
          </p:cNvPicPr>
          <p:nvPr/>
        </p:nvPicPr>
        <p:blipFill>
          <a:blip r:embed="rId4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9"/>
              </a:ext>
            </a:extLst>
          </a:blip>
          <a:stretch>
            <a:fillRect/>
          </a:stretch>
        </p:blipFill>
        <p:spPr>
          <a:xfrm>
            <a:off x="8094087" y="4627668"/>
            <a:ext cx="914400" cy="91440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87E0A736-C2F2-8EE1-2827-C4C8C9137B01}"/>
              </a:ext>
            </a:extLst>
          </p:cNvPr>
          <p:cNvSpPr txBox="1"/>
          <p:nvPr/>
        </p:nvSpPr>
        <p:spPr>
          <a:xfrm>
            <a:off x="1441504" y="2861610"/>
            <a:ext cx="852766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3800" dirty="0">
                <a:solidFill>
                  <a:srgbClr val="FF0000"/>
                </a:solidFill>
              </a:rPr>
              <a:t>Vielen Dank für Ihre Aufmerksamkeit!</a:t>
            </a:r>
          </a:p>
        </p:txBody>
      </p:sp>
    </p:spTree>
    <p:extLst>
      <p:ext uri="{BB962C8B-B14F-4D97-AF65-F5344CB8AC3E}">
        <p14:creationId xmlns:p14="http://schemas.microsoft.com/office/powerpoint/2010/main" val="46690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5D8CC3-74A8-FE65-F009-187A9594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ÜBERBLICK I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7444388-371E-C583-C0AB-546C9AA9F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rabicParenR"/>
            </a:pPr>
            <a:r>
              <a:rPr lang="de-DE" sz="4400" dirty="0" smtClean="0"/>
              <a:t>Ratifizierung – Erfüllungsvorbehalt</a:t>
            </a:r>
          </a:p>
          <a:p>
            <a:pPr marL="0" indent="0">
              <a:buNone/>
            </a:pPr>
            <a:r>
              <a:rPr lang="de-DE" sz="4000" dirty="0" smtClean="0"/>
              <a:t>Die Konvention kann in Österreich nicht direkt angewendet werden</a:t>
            </a:r>
          </a:p>
          <a:p>
            <a:pPr marL="742950" indent="-742950">
              <a:lnSpc>
                <a:spcPct val="100000"/>
              </a:lnSpc>
              <a:buAutoNum type="arabicParenR" startAt="2"/>
            </a:pPr>
            <a:r>
              <a:rPr lang="de-DE" sz="4400" dirty="0" smtClean="0"/>
              <a:t>Staatenprüfung 2013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4000" dirty="0" smtClean="0"/>
              <a:t>Österreich muss Fragen beantworten, was es getan hat für die Konvention</a:t>
            </a:r>
            <a:endParaRPr lang="de-DE" sz="40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F64600-188D-9D3A-DB13-3BC708937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EA2C-5C4C-47D3-AC92-082419568EDD}" type="datetime1">
              <a:rPr lang="de-DE" smtClean="0"/>
              <a:t>10.01.2024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F48785-DC09-4A8F-077F-A072D263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Anwältin für Gleichbehandlungsfragen für Menschen mit Behinderungen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3AD00EB-0C42-1A49-070E-3742AD4EA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4A34-C52E-4A0F-B892-0BD11828B5F5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9611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5D8CC3-74A8-FE65-F009-187A9594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ÜBERBLICK II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7444388-371E-C583-C0AB-546C9AA9F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4400" dirty="0" smtClean="0"/>
              <a:t>3) Aktuelle </a:t>
            </a:r>
            <a:r>
              <a:rPr lang="de-DE" sz="4400" dirty="0"/>
              <a:t>Gesetzeslage ≠ </a:t>
            </a:r>
            <a:r>
              <a:rPr lang="de-DE" sz="4400" dirty="0" smtClean="0"/>
              <a:t>UN-BRK</a:t>
            </a:r>
          </a:p>
          <a:p>
            <a:pPr marL="0" indent="0">
              <a:buNone/>
            </a:pPr>
            <a:r>
              <a:rPr lang="de-DE" sz="4000" dirty="0" smtClean="0"/>
              <a:t>Die Gesetze sind noch nicht gut genug</a:t>
            </a:r>
            <a:endParaRPr lang="de-DE" sz="4000" dirty="0"/>
          </a:p>
          <a:p>
            <a:pPr marL="0" indent="0">
              <a:buNone/>
            </a:pPr>
            <a:r>
              <a:rPr lang="de-DE" sz="4400" dirty="0" smtClean="0"/>
              <a:t>4) Staatenprüfung 2023</a:t>
            </a:r>
          </a:p>
          <a:p>
            <a:pPr marL="0" indent="0">
              <a:buNone/>
            </a:pPr>
            <a:r>
              <a:rPr lang="de-DE" sz="4000" dirty="0" smtClean="0"/>
              <a:t>Österreich muss wieder Fragen beantworten</a:t>
            </a:r>
            <a:endParaRPr lang="de-DE" sz="4000" dirty="0"/>
          </a:p>
          <a:p>
            <a:pPr marL="0" indent="0">
              <a:buNone/>
            </a:pPr>
            <a:r>
              <a:rPr lang="de-DE" sz="4400" dirty="0" smtClean="0"/>
              <a:t>5) Handlungsempfehlungen</a:t>
            </a:r>
            <a:endParaRPr lang="de-DE" sz="4400" dirty="0"/>
          </a:p>
          <a:p>
            <a:pPr marL="0" indent="0">
              <a:buNone/>
            </a:pPr>
            <a:r>
              <a:rPr lang="de-DE" sz="4000" dirty="0" smtClean="0"/>
              <a:t>Österreich bekommt Hausaufgaben</a:t>
            </a:r>
            <a:endParaRPr lang="de-DE" sz="40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F64600-188D-9D3A-DB13-3BC708937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EA2C-5C4C-47D3-AC92-082419568EDD}" type="datetime1">
              <a:rPr lang="de-DE" smtClean="0"/>
              <a:t>10.01.2024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F48785-DC09-4A8F-077F-A072D263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Anwältin für Gleichbehandlungsfragen für Menschen mit Behinderungen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3AD00EB-0C42-1A49-070E-3742AD4EA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4A34-C52E-4A0F-B892-0BD11828B5F5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46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B58EAF-4109-BDC0-3B20-AD799B71D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1) Einführung – Ratifizierung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D7F580-2E7C-CAAF-57FC-8F5D6CD36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3600" dirty="0" smtClean="0"/>
              <a:t>26. Oktober 2008 tritt die Konvention in Kraft</a:t>
            </a:r>
          </a:p>
          <a:p>
            <a:pPr marL="0" indent="0">
              <a:buNone/>
            </a:pPr>
            <a:endParaRPr lang="de-DE" sz="3600" dirty="0" smtClean="0"/>
          </a:p>
          <a:p>
            <a:pPr marL="0" indent="0">
              <a:buNone/>
            </a:pPr>
            <a:r>
              <a:rPr lang="de-DE" sz="3600" dirty="0" smtClean="0"/>
              <a:t>Erfüllungsvorbehalt:</a:t>
            </a:r>
          </a:p>
          <a:p>
            <a:pPr marL="0" indent="0">
              <a:buNone/>
            </a:pPr>
            <a:endParaRPr lang="de-DE" sz="3600" dirty="0" smtClean="0"/>
          </a:p>
          <a:p>
            <a:pPr marL="0" indent="0">
              <a:buNone/>
            </a:pPr>
            <a:r>
              <a:rPr lang="de-DE" sz="3600" dirty="0" smtClean="0"/>
              <a:t>Die </a:t>
            </a:r>
            <a:r>
              <a:rPr lang="de-DE" sz="3600" dirty="0"/>
              <a:t>Konvention kann in Österreich nicht direkt angewendet werden</a:t>
            </a:r>
          </a:p>
          <a:p>
            <a:pPr marL="0" indent="0">
              <a:buNone/>
            </a:pPr>
            <a:endParaRPr lang="de-DE" sz="3600" dirty="0"/>
          </a:p>
          <a:p>
            <a:pPr marL="0" indent="0">
              <a:buNone/>
            </a:pPr>
            <a:r>
              <a:rPr lang="de-DE" sz="3600" dirty="0" smtClean="0"/>
              <a:t>Alle Gesetze müssen auf die Konvention ausgerichtet werden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73EDC9A-B797-F869-ECCC-EEF188D73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EA2C-5C4C-47D3-AC92-082419568EDD}" type="datetime1">
              <a:rPr lang="de-DE" smtClean="0"/>
              <a:t>10.01.2024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4B79EF-AE2F-9E03-09E2-54BEC203F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Anwältin für Gleichbehandlungsfragen für Menschen mit Behinderungen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A9CEAD-EF06-2EFA-6CE6-00C03BDC8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4A34-C52E-4A0F-B892-0BD11828B5F5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2091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0704F1-33EE-73B2-CC0C-132F86FFF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2) Erste Staatenprüfung 2013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0258C1-66AF-6011-7D27-F298F3476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sz="4000" dirty="0" smtClean="0"/>
              <a:t>Themen:</a:t>
            </a:r>
          </a:p>
          <a:p>
            <a:pPr marL="0" indent="0">
              <a:buNone/>
            </a:pPr>
            <a:r>
              <a:rPr lang="de-DE" sz="3600" dirty="0" smtClean="0"/>
              <a:t>Bildung</a:t>
            </a:r>
          </a:p>
          <a:p>
            <a:pPr lvl="2"/>
            <a:r>
              <a:rPr lang="de-DE" sz="3200" dirty="0" smtClean="0"/>
              <a:t>Alle Kinder müssen gemeinsam in die Schule gehen</a:t>
            </a:r>
          </a:p>
          <a:p>
            <a:pPr marL="914400" lvl="2" indent="0">
              <a:buNone/>
            </a:pPr>
            <a:endParaRPr lang="de-DE" sz="3200" dirty="0" smtClean="0"/>
          </a:p>
          <a:p>
            <a:pPr marL="0" lvl="1" indent="0">
              <a:spcBef>
                <a:spcPts val="1000"/>
              </a:spcBef>
              <a:buNone/>
            </a:pPr>
            <a:r>
              <a:rPr lang="de-DE" sz="3600" dirty="0"/>
              <a:t>Abbau von Institutionen</a:t>
            </a:r>
          </a:p>
          <a:p>
            <a:pPr lvl="2"/>
            <a:r>
              <a:rPr lang="de-DE" sz="3200" dirty="0" smtClean="0"/>
              <a:t>Niemand muss in einer WG oder einer Einrichtung leben</a:t>
            </a:r>
          </a:p>
          <a:p>
            <a:pPr marL="457200" lvl="1" indent="0">
              <a:buNone/>
            </a:pPr>
            <a:endParaRPr lang="de-DE" sz="3200" dirty="0"/>
          </a:p>
          <a:p>
            <a:pPr marL="0" lvl="1" indent="0">
              <a:spcBef>
                <a:spcPts val="1000"/>
              </a:spcBef>
              <a:buNone/>
            </a:pPr>
            <a:r>
              <a:rPr lang="de-DE" sz="3600" dirty="0"/>
              <a:t>Kompetenzverteilung und Föderalismus</a:t>
            </a:r>
          </a:p>
          <a:p>
            <a:pPr lvl="2"/>
            <a:r>
              <a:rPr lang="de-DE" sz="3200" dirty="0" smtClean="0"/>
              <a:t>In jedem Bundesland gibt es andere Regeln. Das ist nicht gut für Menschen mit Behinderungen.</a:t>
            </a:r>
          </a:p>
          <a:p>
            <a:pPr lvl="1"/>
            <a:endParaRPr lang="de-DE" sz="3200" dirty="0" smtClean="0"/>
          </a:p>
          <a:p>
            <a:pPr lvl="1"/>
            <a:endParaRPr lang="de-DE" sz="32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7A18AE-A51C-F45B-DBDD-935CBDAC2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EA2C-5C4C-47D3-AC92-082419568EDD}" type="datetime1">
              <a:rPr lang="de-DE" smtClean="0"/>
              <a:t>10.01.2024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747B5E-43DA-D5C4-F26E-FD055EF43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Anwältin für Gleichbehandlungsfragen für Menschen mit Behinderungen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D2D014-FB16-F629-804C-5DFDF3F24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4A34-C52E-4A0F-B892-0BD11828B5F5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5640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0704F1-33EE-73B2-CC0C-132F86FFF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3) Aktuelle Gesetzeslage ≠ UN-Konvention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0258C1-66AF-6011-7D27-F298F3476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4400" dirty="0"/>
              <a:t>Die Gesetze sind noch nicht gut </a:t>
            </a:r>
            <a:r>
              <a:rPr lang="de-DE" sz="4400" dirty="0" smtClean="0"/>
              <a:t>genug:</a:t>
            </a:r>
          </a:p>
          <a:p>
            <a:pPr lvl="1"/>
            <a:r>
              <a:rPr lang="de-DE" sz="4000" dirty="0"/>
              <a:t>s</a:t>
            </a:r>
            <a:r>
              <a:rPr lang="de-DE" sz="4000" dirty="0" smtClean="0"/>
              <a:t>chlechtere Bildungschancen</a:t>
            </a:r>
          </a:p>
          <a:p>
            <a:pPr lvl="1"/>
            <a:r>
              <a:rPr lang="de-DE" sz="4000" dirty="0"/>
              <a:t>n</a:t>
            </a:r>
            <a:r>
              <a:rPr lang="de-DE" sz="4000" dirty="0" smtClean="0"/>
              <a:t>icht genug Assistenz, nicht für alle Menschen</a:t>
            </a:r>
          </a:p>
          <a:p>
            <a:pPr lvl="1"/>
            <a:r>
              <a:rPr lang="de-DE" sz="4000" dirty="0" smtClean="0"/>
              <a:t> Wohnheime und WGs</a:t>
            </a:r>
          </a:p>
          <a:p>
            <a:pPr lvl="1"/>
            <a:r>
              <a:rPr lang="de-DE" sz="4000" dirty="0"/>
              <a:t>f</a:t>
            </a:r>
            <a:r>
              <a:rPr lang="de-DE" sz="4000" dirty="0" smtClean="0"/>
              <a:t>ehlende Barrierefreiheit auf allen Ebenen</a:t>
            </a:r>
            <a:endParaRPr lang="de-DE" sz="4000" dirty="0"/>
          </a:p>
          <a:p>
            <a:pPr lvl="1"/>
            <a:r>
              <a:rPr lang="de-DE" sz="4000" dirty="0"/>
              <a:t>„Arbeitsunfähigkeitsfeststellung“ nach </a:t>
            </a:r>
            <a:r>
              <a:rPr lang="de-DE" sz="4000" dirty="0" smtClean="0"/>
              <a:t>der Schule</a:t>
            </a:r>
            <a:endParaRPr lang="de-DE" sz="40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7A18AE-A51C-F45B-DBDD-935CBDAC2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EA2C-5C4C-47D3-AC92-082419568EDD}" type="datetime1">
              <a:rPr lang="de-DE" smtClean="0"/>
              <a:t>10.01.2024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747B5E-43DA-D5C4-F26E-FD055EF43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Anwältin für Gleichbehandlungsfragen für Menschen mit Behinderungen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D2D014-FB16-F629-804C-5DFDF3F24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4A34-C52E-4A0F-B892-0BD11828B5F5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737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12D61E-EF32-8415-22F5-FE78608B6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Wo sind die Baustellen? 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0D85C4-8973-9C37-00E3-B86DDB7C1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sz="3600" dirty="0" smtClean="0"/>
          </a:p>
          <a:p>
            <a:endParaRPr lang="de-DE" sz="3600" dirty="0"/>
          </a:p>
          <a:p>
            <a:r>
              <a:rPr lang="de-DE" sz="3600" dirty="0" smtClean="0"/>
              <a:t>Staatenprüfung </a:t>
            </a:r>
            <a:r>
              <a:rPr lang="de-DE" sz="3600" dirty="0"/>
              <a:t>2023</a:t>
            </a:r>
            <a:br>
              <a:rPr lang="de-DE" sz="3600" dirty="0"/>
            </a:br>
            <a:r>
              <a:rPr lang="de-DE" sz="3600" dirty="0"/>
              <a:t>Österreich </a:t>
            </a:r>
            <a:r>
              <a:rPr lang="de-DE" sz="3600" dirty="0" smtClean="0"/>
              <a:t>muss wieder </a:t>
            </a:r>
            <a:r>
              <a:rPr lang="de-DE" sz="3600" dirty="0"/>
              <a:t>Fragen </a:t>
            </a:r>
            <a:r>
              <a:rPr lang="de-DE" sz="3600" dirty="0" smtClean="0"/>
              <a:t>beantworten  </a:t>
            </a:r>
          </a:p>
          <a:p>
            <a:r>
              <a:rPr lang="de-DE" sz="3600" dirty="0"/>
              <a:t>Was hat Österreich die letzten 10 Jahre getan? </a:t>
            </a:r>
          </a:p>
          <a:p>
            <a:r>
              <a:rPr lang="de-DE" sz="3600" dirty="0" smtClean="0"/>
              <a:t>menschenrechtliches </a:t>
            </a:r>
            <a:r>
              <a:rPr lang="de-DE" sz="3600" dirty="0"/>
              <a:t>Modell von </a:t>
            </a:r>
            <a:r>
              <a:rPr lang="de-DE" sz="3600" dirty="0" smtClean="0"/>
              <a:t>Behinderung</a:t>
            </a:r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4CAFCD-4FBC-2924-DF79-EADB0218B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EA2C-5C4C-47D3-AC92-082419568EDD}" type="datetime1">
              <a:rPr lang="de-DE" smtClean="0"/>
              <a:t>10.01.2024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535D62-CCBC-29A0-D1FB-941807314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Anwältin für Gleichbehandlungsfragen für Menschen mit Behinderungen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91ABD3-D4EE-35B7-8C02-551CB6B18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4A34-C52E-4A0F-B892-0BD11828B5F5}" type="slidenum">
              <a:rPr lang="de-DE" smtClean="0"/>
              <a:pPr/>
              <a:t>7</a:t>
            </a:fld>
            <a:endParaRPr lang="de-DE" dirty="0"/>
          </a:p>
        </p:txBody>
      </p:sp>
      <p:pic>
        <p:nvPicPr>
          <p:cNvPr id="9" name="Grafik 8" descr="Bildergebnis für baustelle icon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02" r="6744"/>
          <a:stretch/>
        </p:blipFill>
        <p:spPr bwMode="auto">
          <a:xfrm>
            <a:off x="6946554" y="771005"/>
            <a:ext cx="2750820" cy="2545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4255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6B6776-DC82-0983-E318-AE4A45904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4) Zweite Staatenprüfung August 2023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0675A6-235B-D6EB-F904-2BB32E04B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sz="3200" dirty="0"/>
              <a:t>„Zu den Menschen mit Behinderungen zählen Menschen, die langfristige körperliche, psychische, intellektuelle oder Sinnesbeeinträchtigungen haben, die sie in </a:t>
            </a:r>
            <a:r>
              <a:rPr lang="de-DE" sz="3200" b="1" dirty="0">
                <a:solidFill>
                  <a:srgbClr val="FF0000"/>
                </a:solidFill>
              </a:rPr>
              <a:t>Wechselwirkung</a:t>
            </a:r>
            <a:r>
              <a:rPr lang="de-DE" sz="3200" dirty="0"/>
              <a:t> mit verschiedenen Barrieren an der vollen und wirksamen </a:t>
            </a:r>
            <a:r>
              <a:rPr lang="de-DE" sz="3200" b="1" dirty="0">
                <a:solidFill>
                  <a:srgbClr val="FF0000"/>
                </a:solidFill>
              </a:rPr>
              <a:t>Teilhabe</a:t>
            </a:r>
            <a:r>
              <a:rPr lang="de-DE" sz="3200" dirty="0"/>
              <a:t>, gleichberechtigt mit anderen, </a:t>
            </a:r>
            <a:r>
              <a:rPr lang="de-DE" sz="3200" b="1" dirty="0">
                <a:solidFill>
                  <a:srgbClr val="FF0000"/>
                </a:solidFill>
              </a:rPr>
              <a:t>an der Gesellschaft </a:t>
            </a:r>
            <a:r>
              <a:rPr lang="de-DE" sz="3200" dirty="0"/>
              <a:t>hindern können.“</a:t>
            </a:r>
          </a:p>
          <a:p>
            <a:pPr marL="0" indent="0">
              <a:buNone/>
            </a:pPr>
            <a:endParaRPr lang="de-DE" sz="3200" dirty="0"/>
          </a:p>
          <a:p>
            <a:pPr marL="0" indent="0">
              <a:buNone/>
            </a:pPr>
            <a:r>
              <a:rPr lang="de-DE" sz="1050" dirty="0"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https://broschuerenservice.sozialministerium.at/Home/Download?publicationId=19</a:t>
            </a:r>
            <a:r>
              <a:rPr lang="de-DE" sz="1050" dirty="0"/>
              <a:t>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D9A5C7-B841-3C9B-854A-6B97682AA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EA2C-5C4C-47D3-AC92-082419568EDD}" type="datetime1">
              <a:rPr lang="de-DE" smtClean="0"/>
              <a:t>10.01.2024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CB32B6-863B-32FE-0136-6FD43F0E7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Anwältin für Gleichbehandlungsfragen für Menschen mit Behinderungen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A129997-26B1-564E-3961-86575D408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4A34-C52E-4A0F-B892-0BD11828B5F5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4637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7167B8-36C8-CFF6-BB4B-88E011A1C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5) Handlungsempfehlungen </a:t>
            </a:r>
            <a:r>
              <a:rPr lang="de-DE" dirty="0">
                <a:solidFill>
                  <a:srgbClr val="FF0000"/>
                </a:solidFill>
              </a:rPr>
              <a:t>des UN-Fachausschusses August </a:t>
            </a:r>
            <a:r>
              <a:rPr lang="de-DE" dirty="0" smtClean="0">
                <a:solidFill>
                  <a:srgbClr val="FF0000"/>
                </a:solidFill>
              </a:rPr>
              <a:t>2023 II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DD2BA0-164D-AFD8-4848-C1D993882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hangingPunct="0">
              <a:buNone/>
            </a:pPr>
            <a:r>
              <a:rPr lang="de-DE" sz="3600" dirty="0" smtClean="0"/>
              <a:t>Der Fachausschuss hat für alle Bereiche aus der Konvention Hausaufgaben verteilt.</a:t>
            </a:r>
          </a:p>
          <a:p>
            <a:pPr marL="0" indent="0" hangingPunct="0">
              <a:buNone/>
            </a:pPr>
            <a:endParaRPr lang="de-DE" sz="3600" dirty="0"/>
          </a:p>
          <a:p>
            <a:pPr marL="0" indent="0" hangingPunct="0">
              <a:buNone/>
            </a:pPr>
            <a:r>
              <a:rPr lang="de-DE" sz="3600" dirty="0" smtClean="0"/>
              <a:t>Menschen mit Behinderungen müssen überall in Österreich gut leben können.</a:t>
            </a:r>
          </a:p>
          <a:p>
            <a:pPr marL="0" indent="0" hangingPunct="0">
              <a:buNone/>
            </a:pPr>
            <a:endParaRPr lang="de-DE" sz="3600" dirty="0"/>
          </a:p>
          <a:p>
            <a:pPr marL="0" indent="0" hangingPunct="0">
              <a:buNone/>
            </a:pPr>
            <a:r>
              <a:rPr lang="de-DE" sz="3600" dirty="0" smtClean="0"/>
              <a:t>In allen Bundesländern, </a:t>
            </a:r>
            <a:r>
              <a:rPr lang="de-DE" sz="3600" b="1" dirty="0" smtClean="0"/>
              <a:t>Städten und Gemeinden</a:t>
            </a:r>
            <a:r>
              <a:rPr lang="de-DE" sz="3600" dirty="0" smtClean="0"/>
              <a:t>.</a:t>
            </a:r>
            <a:endParaRPr lang="de-DE" sz="3600" dirty="0"/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649BB0-960E-A149-BFAA-C0BA76A60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EA2C-5C4C-47D3-AC92-082419568EDD}" type="datetime1">
              <a:rPr lang="de-DE" smtClean="0"/>
              <a:t>10.01.2024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88061C-2897-209E-51F5-8C218AD74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Anwältin für Gleichbehandlungsfragen für Menschen mit Behinderungen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748F3C-AD6D-D68F-ADDB-8A08B3E5F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64A34-C52E-4A0F-B892-0BD11828B5F5}" type="slidenum">
              <a:rPr lang="de-DE" smtClean="0"/>
              <a:pPr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4308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rangero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TM03090434[[fn=Holzart]]</Template>
  <TotalTime>0</TotalTime>
  <Words>436</Words>
  <Application>Microsoft Office PowerPoint</Application>
  <PresentationFormat>Breitbild</PresentationFormat>
  <Paragraphs>97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</vt:lpstr>
      <vt:lpstr>Sitzung des Vorarlberger Monitoringausschuss - Inklusion in den Gemeinden Vorarlbergs 15 Jahre UN-Konvention über die Rechte von Menschen mit Behinderungen</vt:lpstr>
      <vt:lpstr>ÜBERBLICK I</vt:lpstr>
      <vt:lpstr>ÜBERBLICK II</vt:lpstr>
      <vt:lpstr>1) Einführung – Ratifizierung</vt:lpstr>
      <vt:lpstr>2) Erste Staatenprüfung 2013</vt:lpstr>
      <vt:lpstr>3) Aktuelle Gesetzeslage ≠ UN-Konvention</vt:lpstr>
      <vt:lpstr>Wo sind die Baustellen? </vt:lpstr>
      <vt:lpstr>4) Zweite Staatenprüfung August 2023</vt:lpstr>
      <vt:lpstr>5) Handlungsempfehlungen des UN-Fachausschusses August 2023 II</vt:lpstr>
      <vt:lpstr>Konkrete Handlungsfelder für Gemeinden: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Mlekusch Isabella</dc:creator>
  <cp:lastModifiedBy>Müller Christian</cp:lastModifiedBy>
  <cp:revision>19</cp:revision>
  <dcterms:created xsi:type="dcterms:W3CDTF">2023-09-15T17:42:09Z</dcterms:created>
  <dcterms:modified xsi:type="dcterms:W3CDTF">2024-01-10T15:17:25Z</dcterms:modified>
</cp:coreProperties>
</file>